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304" r:id="rId5"/>
    <p:sldId id="329" r:id="rId6"/>
    <p:sldId id="308" r:id="rId7"/>
    <p:sldId id="331" r:id="rId8"/>
    <p:sldId id="310" r:id="rId9"/>
    <p:sldId id="321" r:id="rId10"/>
    <p:sldId id="322" r:id="rId11"/>
    <p:sldId id="320" r:id="rId12"/>
    <p:sldId id="333" r:id="rId13"/>
    <p:sldId id="299" r:id="rId14"/>
    <p:sldId id="323" r:id="rId15"/>
    <p:sldId id="327" r:id="rId16"/>
    <p:sldId id="324"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3750" autoAdjust="0"/>
  </p:normalViewPr>
  <p:slideViewPr>
    <p:cSldViewPr snapToGrid="0">
      <p:cViewPr varScale="1">
        <p:scale>
          <a:sx n="68" d="100"/>
          <a:sy n="68" d="100"/>
        </p:scale>
        <p:origin x="738" y="84"/>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CB4F5-7676-44E2-A87D-F717BC800B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1A7DCAE-3AC0-4FF2-B1A8-D3813088A404}">
      <dgm:prSet/>
      <dgm:spPr/>
      <dgm:t>
        <a:bodyPr/>
        <a:lstStyle/>
        <a:p>
          <a:r>
            <a:rPr lang="en-US" b="1" dirty="0"/>
            <a:t>The following steps can be taken by:-</a:t>
          </a:r>
        </a:p>
      </dgm:t>
    </dgm:pt>
    <dgm:pt modelId="{EE8EB57A-4E68-4DF1-9FB8-E1DCCD1ADC36}" type="parTrans" cxnId="{CB625811-2902-426F-BC1F-065D5F02ADFF}">
      <dgm:prSet/>
      <dgm:spPr/>
      <dgm:t>
        <a:bodyPr/>
        <a:lstStyle/>
        <a:p>
          <a:endParaRPr lang="en-US"/>
        </a:p>
      </dgm:t>
    </dgm:pt>
    <dgm:pt modelId="{37107B58-5EC7-4925-860F-63DA6DC221B9}" type="sibTrans" cxnId="{CB625811-2902-426F-BC1F-065D5F02ADFF}">
      <dgm:prSet/>
      <dgm:spPr/>
      <dgm:t>
        <a:bodyPr/>
        <a:lstStyle/>
        <a:p>
          <a:endParaRPr lang="en-US"/>
        </a:p>
      </dgm:t>
    </dgm:pt>
    <dgm:pt modelId="{30A90E0C-2716-453A-A542-55A6EC8F0A36}">
      <dgm:prSet/>
      <dgm:spPr/>
      <dgm:t>
        <a:bodyPr/>
        <a:lstStyle/>
        <a:p>
          <a:pPr algn="just"/>
          <a:r>
            <a:rPr lang="en-ZA" b="1" dirty="0"/>
            <a:t>Hosting safety measure workshops that teach safety and </a:t>
          </a:r>
          <a:r>
            <a:rPr lang="en-ZA" b="1" dirty="0" err="1"/>
            <a:t>self-defense</a:t>
          </a:r>
          <a:r>
            <a:rPr lang="en-ZA" b="1" dirty="0"/>
            <a:t> practices. </a:t>
          </a:r>
          <a:endParaRPr lang="en-US" b="1" dirty="0"/>
        </a:p>
      </dgm:t>
    </dgm:pt>
    <dgm:pt modelId="{B9A1B5F8-AE3D-4EF3-B169-D121223F373F}" type="parTrans" cxnId="{43F5D7A2-9081-49C5-9038-0F22E64B18FC}">
      <dgm:prSet/>
      <dgm:spPr/>
      <dgm:t>
        <a:bodyPr/>
        <a:lstStyle/>
        <a:p>
          <a:endParaRPr lang="en-US"/>
        </a:p>
      </dgm:t>
    </dgm:pt>
    <dgm:pt modelId="{7C2031E3-6C31-4A54-9C6D-1C6FA5EBAE7C}" type="sibTrans" cxnId="{43F5D7A2-9081-49C5-9038-0F22E64B18FC}">
      <dgm:prSet/>
      <dgm:spPr/>
      <dgm:t>
        <a:bodyPr/>
        <a:lstStyle/>
        <a:p>
          <a:endParaRPr lang="en-US"/>
        </a:p>
      </dgm:t>
    </dgm:pt>
    <dgm:pt modelId="{085FCF3C-7396-4CEE-A976-15305E3474CC}">
      <dgm:prSet/>
      <dgm:spPr/>
      <dgm:t>
        <a:bodyPr/>
        <a:lstStyle/>
        <a:p>
          <a:pPr algn="just"/>
          <a:r>
            <a:rPr lang="en-ZA" b="1" dirty="0"/>
            <a:t>Working with public and commercial enterprises to develop and implement strategies to reduce crime in subways and public transportation.  </a:t>
          </a:r>
          <a:endParaRPr lang="en-US" b="1" dirty="0"/>
        </a:p>
      </dgm:t>
    </dgm:pt>
    <dgm:pt modelId="{0ECE5C31-724C-4354-A4E9-B21017436120}" type="parTrans" cxnId="{1E81B8EA-D863-456F-B6D1-1170F931F489}">
      <dgm:prSet/>
      <dgm:spPr/>
      <dgm:t>
        <a:bodyPr/>
        <a:lstStyle/>
        <a:p>
          <a:endParaRPr lang="en-US"/>
        </a:p>
      </dgm:t>
    </dgm:pt>
    <dgm:pt modelId="{54C2E417-4153-4FA5-9FB3-650430ECFBAF}" type="sibTrans" cxnId="{1E81B8EA-D863-456F-B6D1-1170F931F489}">
      <dgm:prSet/>
      <dgm:spPr/>
      <dgm:t>
        <a:bodyPr/>
        <a:lstStyle/>
        <a:p>
          <a:endParaRPr lang="en-US"/>
        </a:p>
      </dgm:t>
    </dgm:pt>
    <dgm:pt modelId="{A00B7F6E-54AD-455F-B867-92F93C987E49}">
      <dgm:prSet/>
      <dgm:spPr/>
      <dgm:t>
        <a:bodyPr/>
        <a:lstStyle/>
        <a:p>
          <a:pPr algn="just"/>
          <a:r>
            <a:rPr lang="en-US" b="1" dirty="0"/>
            <a:t>Utilizing posters, billboards, and other kinds of advertisement to promote appropriate safety precautions.</a:t>
          </a:r>
        </a:p>
      </dgm:t>
    </dgm:pt>
    <dgm:pt modelId="{02C05484-C525-46EE-A5CE-50776866F2F7}" type="parTrans" cxnId="{4114AE02-2526-4CAF-BC07-AF709BAE9B91}">
      <dgm:prSet/>
      <dgm:spPr/>
      <dgm:t>
        <a:bodyPr/>
        <a:lstStyle/>
        <a:p>
          <a:endParaRPr lang="en-US"/>
        </a:p>
      </dgm:t>
    </dgm:pt>
    <dgm:pt modelId="{427DB870-0E87-4C5E-BE3B-C596BA44A2C7}" type="sibTrans" cxnId="{4114AE02-2526-4CAF-BC07-AF709BAE9B91}">
      <dgm:prSet/>
      <dgm:spPr/>
      <dgm:t>
        <a:bodyPr/>
        <a:lstStyle/>
        <a:p>
          <a:endParaRPr lang="en-US"/>
        </a:p>
      </dgm:t>
    </dgm:pt>
    <dgm:pt modelId="{19E2CC6C-E287-4573-8EC5-E4772482D5C2}">
      <dgm:prSet/>
      <dgm:spPr/>
      <dgm:t>
        <a:bodyPr/>
        <a:lstStyle/>
        <a:p>
          <a:pPr algn="just"/>
          <a:r>
            <a:rPr lang="en-US" b="1" dirty="0"/>
            <a:t>Taking security precautions, emergency response protocols, and public awareness campaigns into thorough safety.</a:t>
          </a:r>
        </a:p>
      </dgm:t>
    </dgm:pt>
    <dgm:pt modelId="{5B1A68A0-E3E5-4A5D-AB08-362E9C7E718A}" type="parTrans" cxnId="{CE60111B-1C57-40D1-9BE0-C4476859C2C5}">
      <dgm:prSet/>
      <dgm:spPr/>
      <dgm:t>
        <a:bodyPr/>
        <a:lstStyle/>
        <a:p>
          <a:endParaRPr lang="en-US"/>
        </a:p>
      </dgm:t>
    </dgm:pt>
    <dgm:pt modelId="{21C07EDD-EF23-481A-9C80-A1B0019D7E62}" type="sibTrans" cxnId="{CE60111B-1C57-40D1-9BE0-C4476859C2C5}">
      <dgm:prSet/>
      <dgm:spPr/>
      <dgm:t>
        <a:bodyPr/>
        <a:lstStyle/>
        <a:p>
          <a:endParaRPr lang="en-US"/>
        </a:p>
      </dgm:t>
    </dgm:pt>
    <dgm:pt modelId="{02FBCE29-FD2B-48A5-B626-6355A68AD25D}" type="pres">
      <dgm:prSet presAssocID="{23CCB4F5-7676-44E2-A87D-F717BC800B94}" presName="linear" presStyleCnt="0">
        <dgm:presLayoutVars>
          <dgm:dir/>
          <dgm:animLvl val="lvl"/>
          <dgm:resizeHandles val="exact"/>
        </dgm:presLayoutVars>
      </dgm:prSet>
      <dgm:spPr/>
    </dgm:pt>
    <dgm:pt modelId="{0A59A13C-18A4-4B67-ABFD-3CEBCF9783C0}" type="pres">
      <dgm:prSet presAssocID="{E1A7DCAE-3AC0-4FF2-B1A8-D3813088A404}" presName="parentLin" presStyleCnt="0"/>
      <dgm:spPr/>
    </dgm:pt>
    <dgm:pt modelId="{FDADBE5B-B5DE-4003-97ED-D62930D01150}" type="pres">
      <dgm:prSet presAssocID="{E1A7DCAE-3AC0-4FF2-B1A8-D3813088A404}" presName="parentLeftMargin" presStyleLbl="node1" presStyleIdx="0" presStyleCnt="1"/>
      <dgm:spPr/>
    </dgm:pt>
    <dgm:pt modelId="{2D00CC4E-8E71-4FA3-8B67-820277C2939F}" type="pres">
      <dgm:prSet presAssocID="{E1A7DCAE-3AC0-4FF2-B1A8-D3813088A404}" presName="parentText" presStyleLbl="node1" presStyleIdx="0" presStyleCnt="1">
        <dgm:presLayoutVars>
          <dgm:chMax val="0"/>
          <dgm:bulletEnabled val="1"/>
        </dgm:presLayoutVars>
      </dgm:prSet>
      <dgm:spPr/>
    </dgm:pt>
    <dgm:pt modelId="{DC5BDD30-AD1B-44A9-8803-F0D733CB0475}" type="pres">
      <dgm:prSet presAssocID="{E1A7DCAE-3AC0-4FF2-B1A8-D3813088A404}" presName="negativeSpace" presStyleCnt="0"/>
      <dgm:spPr/>
    </dgm:pt>
    <dgm:pt modelId="{F03BB957-8B48-485B-B2CA-58BCBD5D8369}" type="pres">
      <dgm:prSet presAssocID="{E1A7DCAE-3AC0-4FF2-B1A8-D3813088A404}" presName="childText" presStyleLbl="conFgAcc1" presStyleIdx="0" presStyleCnt="1" custLinFactNeighborY="-24089">
        <dgm:presLayoutVars>
          <dgm:bulletEnabled val="1"/>
        </dgm:presLayoutVars>
      </dgm:prSet>
      <dgm:spPr/>
    </dgm:pt>
  </dgm:ptLst>
  <dgm:cxnLst>
    <dgm:cxn modelId="{4114AE02-2526-4CAF-BC07-AF709BAE9B91}" srcId="{E1A7DCAE-3AC0-4FF2-B1A8-D3813088A404}" destId="{A00B7F6E-54AD-455F-B867-92F93C987E49}" srcOrd="2" destOrd="0" parTransId="{02C05484-C525-46EE-A5CE-50776866F2F7}" sibTransId="{427DB870-0E87-4C5E-BE3B-C596BA44A2C7}"/>
    <dgm:cxn modelId="{722C2F0B-5E60-4E76-9939-78E578882CA4}" type="presOf" srcId="{E1A7DCAE-3AC0-4FF2-B1A8-D3813088A404}" destId="{2D00CC4E-8E71-4FA3-8B67-820277C2939F}" srcOrd="1" destOrd="0" presId="urn:microsoft.com/office/officeart/2005/8/layout/list1"/>
    <dgm:cxn modelId="{CB625811-2902-426F-BC1F-065D5F02ADFF}" srcId="{23CCB4F5-7676-44E2-A87D-F717BC800B94}" destId="{E1A7DCAE-3AC0-4FF2-B1A8-D3813088A404}" srcOrd="0" destOrd="0" parTransId="{EE8EB57A-4E68-4DF1-9FB8-E1DCCD1ADC36}" sibTransId="{37107B58-5EC7-4925-860F-63DA6DC221B9}"/>
    <dgm:cxn modelId="{CE60111B-1C57-40D1-9BE0-C4476859C2C5}" srcId="{E1A7DCAE-3AC0-4FF2-B1A8-D3813088A404}" destId="{19E2CC6C-E287-4573-8EC5-E4772482D5C2}" srcOrd="3" destOrd="0" parTransId="{5B1A68A0-E3E5-4A5D-AB08-362E9C7E718A}" sibTransId="{21C07EDD-EF23-481A-9C80-A1B0019D7E62}"/>
    <dgm:cxn modelId="{C1EC0036-4D10-48DA-B1C3-89E7F1225521}" type="presOf" srcId="{E1A7DCAE-3AC0-4FF2-B1A8-D3813088A404}" destId="{FDADBE5B-B5DE-4003-97ED-D62930D01150}" srcOrd="0" destOrd="0" presId="urn:microsoft.com/office/officeart/2005/8/layout/list1"/>
    <dgm:cxn modelId="{84926E5B-F725-433A-9A4F-CA7BEE81397D}" type="presOf" srcId="{085FCF3C-7396-4CEE-A976-15305E3474CC}" destId="{F03BB957-8B48-485B-B2CA-58BCBD5D8369}" srcOrd="0" destOrd="1" presId="urn:microsoft.com/office/officeart/2005/8/layout/list1"/>
    <dgm:cxn modelId="{46287844-D0E5-43E3-B114-E48763FC9605}" type="presOf" srcId="{30A90E0C-2716-453A-A542-55A6EC8F0A36}" destId="{F03BB957-8B48-485B-B2CA-58BCBD5D8369}" srcOrd="0" destOrd="0" presId="urn:microsoft.com/office/officeart/2005/8/layout/list1"/>
    <dgm:cxn modelId="{3E685151-47EF-4FC3-94DF-6DE301022F5B}" type="presOf" srcId="{A00B7F6E-54AD-455F-B867-92F93C987E49}" destId="{F03BB957-8B48-485B-B2CA-58BCBD5D8369}" srcOrd="0" destOrd="2" presId="urn:microsoft.com/office/officeart/2005/8/layout/list1"/>
    <dgm:cxn modelId="{43F5D7A2-9081-49C5-9038-0F22E64B18FC}" srcId="{E1A7DCAE-3AC0-4FF2-B1A8-D3813088A404}" destId="{30A90E0C-2716-453A-A542-55A6EC8F0A36}" srcOrd="0" destOrd="0" parTransId="{B9A1B5F8-AE3D-4EF3-B169-D121223F373F}" sibTransId="{7C2031E3-6C31-4A54-9C6D-1C6FA5EBAE7C}"/>
    <dgm:cxn modelId="{95D3E6DC-5345-4FB9-A68C-F4B265968909}" type="presOf" srcId="{23CCB4F5-7676-44E2-A87D-F717BC800B94}" destId="{02FBCE29-FD2B-48A5-B626-6355A68AD25D}" srcOrd="0" destOrd="0" presId="urn:microsoft.com/office/officeart/2005/8/layout/list1"/>
    <dgm:cxn modelId="{1E81B8EA-D863-456F-B6D1-1170F931F489}" srcId="{E1A7DCAE-3AC0-4FF2-B1A8-D3813088A404}" destId="{085FCF3C-7396-4CEE-A976-15305E3474CC}" srcOrd="1" destOrd="0" parTransId="{0ECE5C31-724C-4354-A4E9-B21017436120}" sibTransId="{54C2E417-4153-4FA5-9FB3-650430ECFBAF}"/>
    <dgm:cxn modelId="{92DA9AEF-5DCD-4527-9333-FAF17367A13F}" type="presOf" srcId="{19E2CC6C-E287-4573-8EC5-E4772482D5C2}" destId="{F03BB957-8B48-485B-B2CA-58BCBD5D8369}" srcOrd="0" destOrd="3" presId="urn:microsoft.com/office/officeart/2005/8/layout/list1"/>
    <dgm:cxn modelId="{800A86B3-FCB5-473C-87BD-8ECDEBA91D14}" type="presParOf" srcId="{02FBCE29-FD2B-48A5-B626-6355A68AD25D}" destId="{0A59A13C-18A4-4B67-ABFD-3CEBCF9783C0}" srcOrd="0" destOrd="0" presId="urn:microsoft.com/office/officeart/2005/8/layout/list1"/>
    <dgm:cxn modelId="{B155EA4B-B6A8-42BE-A58C-E4306AAD303F}" type="presParOf" srcId="{0A59A13C-18A4-4B67-ABFD-3CEBCF9783C0}" destId="{FDADBE5B-B5DE-4003-97ED-D62930D01150}" srcOrd="0" destOrd="0" presId="urn:microsoft.com/office/officeart/2005/8/layout/list1"/>
    <dgm:cxn modelId="{63B624C2-CB53-4942-BA56-C79BAE5039F3}" type="presParOf" srcId="{0A59A13C-18A4-4B67-ABFD-3CEBCF9783C0}" destId="{2D00CC4E-8E71-4FA3-8B67-820277C2939F}" srcOrd="1" destOrd="0" presId="urn:microsoft.com/office/officeart/2005/8/layout/list1"/>
    <dgm:cxn modelId="{BA3E5847-5A1B-45F3-8423-DE2072AD6C3A}" type="presParOf" srcId="{02FBCE29-FD2B-48A5-B626-6355A68AD25D}" destId="{DC5BDD30-AD1B-44A9-8803-F0D733CB0475}" srcOrd="1" destOrd="0" presId="urn:microsoft.com/office/officeart/2005/8/layout/list1"/>
    <dgm:cxn modelId="{20B9A909-E68C-482D-9173-0A97BDCD10F0}" type="presParOf" srcId="{02FBCE29-FD2B-48A5-B626-6355A68AD25D}" destId="{F03BB957-8B48-485B-B2CA-58BCBD5D836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0A656-B240-4BEC-9031-FBB4F0BEC4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61B34D-453F-4118-B4FF-22D71A905858}">
      <dgm:prSet/>
      <dgm:spPr/>
      <dgm:t>
        <a:bodyPr/>
        <a:lstStyle/>
        <a:p>
          <a:r>
            <a:rPr lang="en-CA" b="1"/>
            <a:t>Total Cost of the Project</a:t>
          </a:r>
          <a:r>
            <a:rPr lang="en-CA"/>
            <a:t>: $204 million </a:t>
          </a:r>
          <a:endParaRPr lang="en-US"/>
        </a:p>
      </dgm:t>
    </dgm:pt>
    <dgm:pt modelId="{71504DE7-A2F7-4FA8-9896-A9BDE6526033}" type="parTrans" cxnId="{379D0078-A5FF-4C83-AB8C-B472E18F0C8D}">
      <dgm:prSet/>
      <dgm:spPr/>
      <dgm:t>
        <a:bodyPr/>
        <a:lstStyle/>
        <a:p>
          <a:endParaRPr lang="en-US"/>
        </a:p>
      </dgm:t>
    </dgm:pt>
    <dgm:pt modelId="{03FE84C0-2674-4403-B329-CA06422D3B18}" type="sibTrans" cxnId="{379D0078-A5FF-4C83-AB8C-B472E18F0C8D}">
      <dgm:prSet/>
      <dgm:spPr/>
      <dgm:t>
        <a:bodyPr/>
        <a:lstStyle/>
        <a:p>
          <a:endParaRPr lang="en-US"/>
        </a:p>
      </dgm:t>
    </dgm:pt>
    <dgm:pt modelId="{C5D33213-DAA9-4263-A4A8-ECEABFD3CF20}">
      <dgm:prSet/>
      <dgm:spPr/>
      <dgm:t>
        <a:bodyPr/>
        <a:lstStyle/>
        <a:p>
          <a:r>
            <a:rPr lang="en-CA" b="1" dirty="0"/>
            <a:t>As per Payback Model :- Let consider 25% of the net revenue by people enter at subway station per day = 235,500</a:t>
          </a:r>
          <a:endParaRPr lang="en-US" b="1" dirty="0"/>
        </a:p>
      </dgm:t>
    </dgm:pt>
    <dgm:pt modelId="{E86F4932-17B3-4F3F-9CAA-7142ABAC200E}" type="parTrans" cxnId="{D5BAFC04-0347-48F9-834F-2DC8EF80BC56}">
      <dgm:prSet/>
      <dgm:spPr/>
      <dgm:t>
        <a:bodyPr/>
        <a:lstStyle/>
        <a:p>
          <a:endParaRPr lang="en-US"/>
        </a:p>
      </dgm:t>
    </dgm:pt>
    <dgm:pt modelId="{F60C275D-53AC-470F-9048-FBD064370033}" type="sibTrans" cxnId="{D5BAFC04-0347-48F9-834F-2DC8EF80BC56}">
      <dgm:prSet/>
      <dgm:spPr/>
      <dgm:t>
        <a:bodyPr/>
        <a:lstStyle/>
        <a:p>
          <a:endParaRPr lang="en-US"/>
        </a:p>
      </dgm:t>
    </dgm:pt>
    <dgm:pt modelId="{7F447CF5-2D50-45B0-A625-E6FDF95B954F}">
      <dgm:prSet/>
      <dgm:spPr/>
      <dgm:t>
        <a:bodyPr/>
        <a:lstStyle/>
        <a:p>
          <a:r>
            <a:rPr lang="en-CA" b="1" dirty="0"/>
            <a:t>Payback Period: $204 million / $235,500 = 866 days </a:t>
          </a:r>
          <a:r>
            <a:rPr lang="en-CA" b="1" dirty="0" err="1"/>
            <a:t>i.e</a:t>
          </a:r>
          <a:r>
            <a:rPr lang="en-CA" b="1" dirty="0"/>
            <a:t> 2 Years and 2 months </a:t>
          </a:r>
          <a:endParaRPr lang="en-US" b="1" dirty="0"/>
        </a:p>
      </dgm:t>
    </dgm:pt>
    <dgm:pt modelId="{7C1C20D1-4D7C-4F03-B59C-775C4A628B9F}" type="parTrans" cxnId="{63301A33-DCCC-4405-A2BE-702F75CB5685}">
      <dgm:prSet/>
      <dgm:spPr/>
      <dgm:t>
        <a:bodyPr/>
        <a:lstStyle/>
        <a:p>
          <a:endParaRPr lang="en-US"/>
        </a:p>
      </dgm:t>
    </dgm:pt>
    <dgm:pt modelId="{60565078-646D-4B94-B651-71977052381D}" type="sibTrans" cxnId="{63301A33-DCCC-4405-A2BE-702F75CB5685}">
      <dgm:prSet/>
      <dgm:spPr/>
      <dgm:t>
        <a:bodyPr/>
        <a:lstStyle/>
        <a:p>
          <a:endParaRPr lang="en-US"/>
        </a:p>
      </dgm:t>
    </dgm:pt>
    <dgm:pt modelId="{EFF1B06F-3E8E-4F49-B43C-8DB8109EA787}">
      <dgm:prSet/>
      <dgm:spPr/>
      <dgm:t>
        <a:bodyPr/>
        <a:lstStyle/>
        <a:p>
          <a:r>
            <a:rPr lang="en-CA" b="1" dirty="0"/>
            <a:t>Therefore, the payback period for this project will be 2 </a:t>
          </a:r>
          <a:r>
            <a:rPr lang="en-CA" b="1" dirty="0" err="1"/>
            <a:t>Yrs</a:t>
          </a:r>
          <a:r>
            <a:rPr lang="en-CA" b="1" dirty="0"/>
            <a:t> &amp; 2 months. This means that after 265.09 days, the project will have earned back the full amount of its initial investment. </a:t>
          </a:r>
          <a:endParaRPr lang="en-US" b="1" dirty="0"/>
        </a:p>
      </dgm:t>
    </dgm:pt>
    <dgm:pt modelId="{9A38178D-67CD-49A3-BA21-2C59CFF2684D}" type="parTrans" cxnId="{29E1CB31-9953-484C-82AD-80B422CEB694}">
      <dgm:prSet/>
      <dgm:spPr/>
      <dgm:t>
        <a:bodyPr/>
        <a:lstStyle/>
        <a:p>
          <a:endParaRPr lang="en-US"/>
        </a:p>
      </dgm:t>
    </dgm:pt>
    <dgm:pt modelId="{DD133903-7274-4B97-AE31-AFB370E7C4B0}" type="sibTrans" cxnId="{29E1CB31-9953-484C-82AD-80B422CEB694}">
      <dgm:prSet/>
      <dgm:spPr/>
      <dgm:t>
        <a:bodyPr/>
        <a:lstStyle/>
        <a:p>
          <a:endParaRPr lang="en-US"/>
        </a:p>
      </dgm:t>
    </dgm:pt>
    <dgm:pt modelId="{3F54440D-CFF3-46DF-9210-680AC373D00C}" type="pres">
      <dgm:prSet presAssocID="{9960A656-B240-4BEC-9031-FBB4F0BEC453}" presName="linear" presStyleCnt="0">
        <dgm:presLayoutVars>
          <dgm:animLvl val="lvl"/>
          <dgm:resizeHandles val="exact"/>
        </dgm:presLayoutVars>
      </dgm:prSet>
      <dgm:spPr/>
    </dgm:pt>
    <dgm:pt modelId="{053413FD-0240-41DD-9D75-B15139409031}" type="pres">
      <dgm:prSet presAssocID="{3661B34D-453F-4118-B4FF-22D71A905858}" presName="parentText" presStyleLbl="node1" presStyleIdx="0" presStyleCnt="4" custLinFactY="-33442" custLinFactNeighborY="-100000">
        <dgm:presLayoutVars>
          <dgm:chMax val="0"/>
          <dgm:bulletEnabled val="1"/>
        </dgm:presLayoutVars>
      </dgm:prSet>
      <dgm:spPr/>
    </dgm:pt>
    <dgm:pt modelId="{50286DDA-D813-4ECB-A54C-0881C718B9B6}" type="pres">
      <dgm:prSet presAssocID="{03FE84C0-2674-4403-B329-CA06422D3B18}" presName="spacer" presStyleCnt="0"/>
      <dgm:spPr/>
    </dgm:pt>
    <dgm:pt modelId="{0C941601-54C4-48FD-81A7-BD47006B57F3}" type="pres">
      <dgm:prSet presAssocID="{C5D33213-DAA9-4263-A4A8-ECEABFD3CF20}" presName="parentText" presStyleLbl="node1" presStyleIdx="1" presStyleCnt="4" custLinFactY="-6214" custLinFactNeighborY="-100000">
        <dgm:presLayoutVars>
          <dgm:chMax val="0"/>
          <dgm:bulletEnabled val="1"/>
        </dgm:presLayoutVars>
      </dgm:prSet>
      <dgm:spPr/>
    </dgm:pt>
    <dgm:pt modelId="{BB67E606-C48F-4608-BA5E-1B623FDF3945}" type="pres">
      <dgm:prSet presAssocID="{F60C275D-53AC-470F-9048-FBD064370033}" presName="spacer" presStyleCnt="0"/>
      <dgm:spPr/>
    </dgm:pt>
    <dgm:pt modelId="{4F0EB935-CA24-4795-A060-620826E589D0}" type="pres">
      <dgm:prSet presAssocID="{7F447CF5-2D50-45B0-A625-E6FDF95B954F}" presName="parentText" presStyleLbl="node1" presStyleIdx="2" presStyleCnt="4" custLinFactY="-5627" custLinFactNeighborY="-100000">
        <dgm:presLayoutVars>
          <dgm:chMax val="0"/>
          <dgm:bulletEnabled val="1"/>
        </dgm:presLayoutVars>
      </dgm:prSet>
      <dgm:spPr/>
    </dgm:pt>
    <dgm:pt modelId="{7F18A27C-8788-433D-AD46-62257FA4F3DB}" type="pres">
      <dgm:prSet presAssocID="{60565078-646D-4B94-B651-71977052381D}" presName="spacer" presStyleCnt="0"/>
      <dgm:spPr/>
    </dgm:pt>
    <dgm:pt modelId="{643694B7-55AA-46BA-822D-DD9D01D9D3C6}" type="pres">
      <dgm:prSet presAssocID="{EFF1B06F-3E8E-4F49-B43C-8DB8109EA787}" presName="parentText" presStyleLbl="node1" presStyleIdx="3" presStyleCnt="4" custScaleY="169363" custLinFactY="-6030" custLinFactNeighborY="-100000">
        <dgm:presLayoutVars>
          <dgm:chMax val="0"/>
          <dgm:bulletEnabled val="1"/>
        </dgm:presLayoutVars>
      </dgm:prSet>
      <dgm:spPr/>
    </dgm:pt>
  </dgm:ptLst>
  <dgm:cxnLst>
    <dgm:cxn modelId="{D5BAFC04-0347-48F9-834F-2DC8EF80BC56}" srcId="{9960A656-B240-4BEC-9031-FBB4F0BEC453}" destId="{C5D33213-DAA9-4263-A4A8-ECEABFD3CF20}" srcOrd="1" destOrd="0" parTransId="{E86F4932-17B3-4F3F-9CAA-7142ABAC200E}" sibTransId="{F60C275D-53AC-470F-9048-FBD064370033}"/>
    <dgm:cxn modelId="{29E1CB31-9953-484C-82AD-80B422CEB694}" srcId="{9960A656-B240-4BEC-9031-FBB4F0BEC453}" destId="{EFF1B06F-3E8E-4F49-B43C-8DB8109EA787}" srcOrd="3" destOrd="0" parTransId="{9A38178D-67CD-49A3-BA21-2C59CFF2684D}" sibTransId="{DD133903-7274-4B97-AE31-AFB370E7C4B0}"/>
    <dgm:cxn modelId="{63301A33-DCCC-4405-A2BE-702F75CB5685}" srcId="{9960A656-B240-4BEC-9031-FBB4F0BEC453}" destId="{7F447CF5-2D50-45B0-A625-E6FDF95B954F}" srcOrd="2" destOrd="0" parTransId="{7C1C20D1-4D7C-4F03-B59C-775C4A628B9F}" sibTransId="{60565078-646D-4B94-B651-71977052381D}"/>
    <dgm:cxn modelId="{1E8D213B-A3AB-42E5-9B3F-006D5BA1888C}" type="presOf" srcId="{7F447CF5-2D50-45B0-A625-E6FDF95B954F}" destId="{4F0EB935-CA24-4795-A060-620826E589D0}" srcOrd="0" destOrd="0" presId="urn:microsoft.com/office/officeart/2005/8/layout/vList2"/>
    <dgm:cxn modelId="{750D2E3E-9776-4659-84CB-E9E3C62DF039}" type="presOf" srcId="{C5D33213-DAA9-4263-A4A8-ECEABFD3CF20}" destId="{0C941601-54C4-48FD-81A7-BD47006B57F3}" srcOrd="0" destOrd="0" presId="urn:microsoft.com/office/officeart/2005/8/layout/vList2"/>
    <dgm:cxn modelId="{51C90B53-A510-4D29-925D-257E7DF2147C}" type="presOf" srcId="{9960A656-B240-4BEC-9031-FBB4F0BEC453}" destId="{3F54440D-CFF3-46DF-9210-680AC373D00C}" srcOrd="0" destOrd="0" presId="urn:microsoft.com/office/officeart/2005/8/layout/vList2"/>
    <dgm:cxn modelId="{379D0078-A5FF-4C83-AB8C-B472E18F0C8D}" srcId="{9960A656-B240-4BEC-9031-FBB4F0BEC453}" destId="{3661B34D-453F-4118-B4FF-22D71A905858}" srcOrd="0" destOrd="0" parTransId="{71504DE7-A2F7-4FA8-9896-A9BDE6526033}" sibTransId="{03FE84C0-2674-4403-B329-CA06422D3B18}"/>
    <dgm:cxn modelId="{89CCEA8F-ED21-4326-947B-A6D3277336C8}" type="presOf" srcId="{3661B34D-453F-4118-B4FF-22D71A905858}" destId="{053413FD-0240-41DD-9D75-B15139409031}" srcOrd="0" destOrd="0" presId="urn:microsoft.com/office/officeart/2005/8/layout/vList2"/>
    <dgm:cxn modelId="{545230D6-80C6-4CEB-85F1-4E78FF223A72}" type="presOf" srcId="{EFF1B06F-3E8E-4F49-B43C-8DB8109EA787}" destId="{643694B7-55AA-46BA-822D-DD9D01D9D3C6}" srcOrd="0" destOrd="0" presId="urn:microsoft.com/office/officeart/2005/8/layout/vList2"/>
    <dgm:cxn modelId="{72FCD70E-D4BE-4B3A-AD86-30B2DCE3EE3A}" type="presParOf" srcId="{3F54440D-CFF3-46DF-9210-680AC373D00C}" destId="{053413FD-0240-41DD-9D75-B15139409031}" srcOrd="0" destOrd="0" presId="urn:microsoft.com/office/officeart/2005/8/layout/vList2"/>
    <dgm:cxn modelId="{E03B79AC-0EC8-4AE4-8BFE-4BE04C9AE752}" type="presParOf" srcId="{3F54440D-CFF3-46DF-9210-680AC373D00C}" destId="{50286DDA-D813-4ECB-A54C-0881C718B9B6}" srcOrd="1" destOrd="0" presId="urn:microsoft.com/office/officeart/2005/8/layout/vList2"/>
    <dgm:cxn modelId="{D36CB3BE-42F1-441B-B6DD-4DABC4F18A5D}" type="presParOf" srcId="{3F54440D-CFF3-46DF-9210-680AC373D00C}" destId="{0C941601-54C4-48FD-81A7-BD47006B57F3}" srcOrd="2" destOrd="0" presId="urn:microsoft.com/office/officeart/2005/8/layout/vList2"/>
    <dgm:cxn modelId="{BD8E89D0-1787-4257-AE6F-0387FB88D5AA}" type="presParOf" srcId="{3F54440D-CFF3-46DF-9210-680AC373D00C}" destId="{BB67E606-C48F-4608-BA5E-1B623FDF3945}" srcOrd="3" destOrd="0" presId="urn:microsoft.com/office/officeart/2005/8/layout/vList2"/>
    <dgm:cxn modelId="{4630FFF6-0CDE-4F33-9FFC-D7E44558A3E2}" type="presParOf" srcId="{3F54440D-CFF3-46DF-9210-680AC373D00C}" destId="{4F0EB935-CA24-4795-A060-620826E589D0}" srcOrd="4" destOrd="0" presId="urn:microsoft.com/office/officeart/2005/8/layout/vList2"/>
    <dgm:cxn modelId="{61BAE056-A049-452C-AE00-4D736792E6DB}" type="presParOf" srcId="{3F54440D-CFF3-46DF-9210-680AC373D00C}" destId="{7F18A27C-8788-433D-AD46-62257FA4F3DB}" srcOrd="5" destOrd="0" presId="urn:microsoft.com/office/officeart/2005/8/layout/vList2"/>
    <dgm:cxn modelId="{276F5049-ADF6-4C37-9728-B563331C25CB}" type="presParOf" srcId="{3F54440D-CFF3-46DF-9210-680AC373D00C}" destId="{643694B7-55AA-46BA-822D-DD9D01D9D3C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7AFEBA-C1B0-4A55-BFC2-11C2EB75DC5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901B222-194C-4D29-9A62-9D9D7BB147F6}">
      <dgm:prSet/>
      <dgm:spPr/>
      <dgm:t>
        <a:bodyPr/>
        <a:lstStyle/>
        <a:p>
          <a:r>
            <a:rPr lang="en-US" b="1" dirty="0"/>
            <a:t>A subway system with a good safety record can improve its reputation and attract more riders.</a:t>
          </a:r>
        </a:p>
      </dgm:t>
    </dgm:pt>
    <dgm:pt modelId="{E40986F4-1CD2-4E37-88EF-431F28801981}" type="parTrans" cxnId="{4F804FFC-6AC8-482B-BFF9-34DBFB3D425E}">
      <dgm:prSet/>
      <dgm:spPr/>
      <dgm:t>
        <a:bodyPr/>
        <a:lstStyle/>
        <a:p>
          <a:endParaRPr lang="en-US"/>
        </a:p>
      </dgm:t>
    </dgm:pt>
    <dgm:pt modelId="{4D51A08E-311E-45F6-A71F-0C150A51A2EE}" type="sibTrans" cxnId="{4F804FFC-6AC8-482B-BFF9-34DBFB3D425E}">
      <dgm:prSet/>
      <dgm:spPr/>
      <dgm:t>
        <a:bodyPr/>
        <a:lstStyle/>
        <a:p>
          <a:endParaRPr lang="en-US"/>
        </a:p>
      </dgm:t>
    </dgm:pt>
    <dgm:pt modelId="{E52B9679-F77A-4E92-9884-90955D2C3E98}">
      <dgm:prSet/>
      <dgm:spPr/>
      <dgm:t>
        <a:bodyPr/>
        <a:lstStyle/>
        <a:p>
          <a:r>
            <a:rPr lang="en-US" b="1" dirty="0"/>
            <a:t>In the long term, the cost of medical bills, legal costs, and other related expenses can be greatly decreased by eliminating accidents and injuries.</a:t>
          </a:r>
        </a:p>
      </dgm:t>
    </dgm:pt>
    <dgm:pt modelId="{B1D6E284-6A11-4860-930E-14669AB01663}" type="parTrans" cxnId="{871DB578-2022-43FA-8EF8-5E86705C3DD4}">
      <dgm:prSet/>
      <dgm:spPr/>
      <dgm:t>
        <a:bodyPr/>
        <a:lstStyle/>
        <a:p>
          <a:endParaRPr lang="en-US"/>
        </a:p>
      </dgm:t>
    </dgm:pt>
    <dgm:pt modelId="{95BB77A7-72B0-4F1C-82AE-720D4BFCDFBE}" type="sibTrans" cxnId="{871DB578-2022-43FA-8EF8-5E86705C3DD4}">
      <dgm:prSet/>
      <dgm:spPr/>
      <dgm:t>
        <a:bodyPr/>
        <a:lstStyle/>
        <a:p>
          <a:endParaRPr lang="en-US"/>
        </a:p>
      </dgm:t>
    </dgm:pt>
    <dgm:pt modelId="{E4329CA8-C43E-428A-B1C8-7598AA9309C2}">
      <dgm:prSet/>
      <dgm:spPr/>
      <dgm:t>
        <a:bodyPr/>
        <a:lstStyle/>
        <a:p>
          <a:r>
            <a:rPr lang="en-US" b="1" dirty="0"/>
            <a:t>When employees feel that their workplace is safe, they are likely to be more productive and have higher job satisfaction.</a:t>
          </a:r>
        </a:p>
      </dgm:t>
    </dgm:pt>
    <dgm:pt modelId="{E41ECA8F-A444-4BC2-9946-0AC7F9F50DED}" type="parTrans" cxnId="{DD0B1E2D-FDA7-4F1D-BF51-422A7AFA5AF4}">
      <dgm:prSet/>
      <dgm:spPr/>
      <dgm:t>
        <a:bodyPr/>
        <a:lstStyle/>
        <a:p>
          <a:endParaRPr lang="en-US"/>
        </a:p>
      </dgm:t>
    </dgm:pt>
    <dgm:pt modelId="{F0D7B84E-70DB-42EA-98C2-FEA6E772ACF0}" type="sibTrans" cxnId="{DD0B1E2D-FDA7-4F1D-BF51-422A7AFA5AF4}">
      <dgm:prSet/>
      <dgm:spPr/>
      <dgm:t>
        <a:bodyPr/>
        <a:lstStyle/>
        <a:p>
          <a:endParaRPr lang="en-US"/>
        </a:p>
      </dgm:t>
    </dgm:pt>
    <dgm:pt modelId="{920D9EC1-B371-47A6-8758-F786CDAC3EB4}">
      <dgm:prSet/>
      <dgm:spPr/>
      <dgm:t>
        <a:bodyPr/>
        <a:lstStyle/>
        <a:p>
          <a:r>
            <a:rPr lang="en-US" b="1" dirty="0"/>
            <a:t>Underground safety improvements can greatly lower the chance of mishaps including derailments, collisions and fires.</a:t>
          </a:r>
        </a:p>
      </dgm:t>
    </dgm:pt>
    <dgm:pt modelId="{08145B12-704E-40B5-BF53-5DF195FE0C3A}" type="parTrans" cxnId="{F46810FF-15D2-4DCA-948F-F66A12761AD4}">
      <dgm:prSet/>
      <dgm:spPr/>
      <dgm:t>
        <a:bodyPr/>
        <a:lstStyle/>
        <a:p>
          <a:endParaRPr lang="en-US"/>
        </a:p>
      </dgm:t>
    </dgm:pt>
    <dgm:pt modelId="{1A5C239A-D5DF-42CF-84B9-0CEE477F92C6}" type="sibTrans" cxnId="{F46810FF-15D2-4DCA-948F-F66A12761AD4}">
      <dgm:prSet/>
      <dgm:spPr/>
      <dgm:t>
        <a:bodyPr/>
        <a:lstStyle/>
        <a:p>
          <a:endParaRPr lang="en-US"/>
        </a:p>
      </dgm:t>
    </dgm:pt>
    <dgm:pt modelId="{5110C8BA-C6D4-4138-9D88-7CA4BFAC6AEE}">
      <dgm:prSet/>
      <dgm:spPr/>
      <dgm:t>
        <a:bodyPr/>
        <a:lstStyle/>
        <a:p>
          <a:r>
            <a:rPr lang="en-US" b="1" dirty="0"/>
            <a:t>By providing employees with dependable transit and enhancing general mobility in cities, a safe and effective underground system may promote economic growth.</a:t>
          </a:r>
        </a:p>
      </dgm:t>
    </dgm:pt>
    <dgm:pt modelId="{1801923F-2653-4558-9606-DD5F8205B7DF}" type="parTrans" cxnId="{AC3FCDE7-3470-4C2B-B97A-7D707E7FFA96}">
      <dgm:prSet/>
      <dgm:spPr/>
      <dgm:t>
        <a:bodyPr/>
        <a:lstStyle/>
        <a:p>
          <a:endParaRPr lang="en-US"/>
        </a:p>
      </dgm:t>
    </dgm:pt>
    <dgm:pt modelId="{A9234C83-DED7-47B8-9418-2FFE0D7512B1}" type="sibTrans" cxnId="{AC3FCDE7-3470-4C2B-B97A-7D707E7FFA96}">
      <dgm:prSet/>
      <dgm:spPr/>
      <dgm:t>
        <a:bodyPr/>
        <a:lstStyle/>
        <a:p>
          <a:endParaRPr lang="en-US"/>
        </a:p>
      </dgm:t>
    </dgm:pt>
    <dgm:pt modelId="{FBAF2021-072F-4791-80D6-3914F2CF77A2}" type="pres">
      <dgm:prSet presAssocID="{F27AFEBA-C1B0-4A55-BFC2-11C2EB75DC5C}" presName="linear" presStyleCnt="0">
        <dgm:presLayoutVars>
          <dgm:animLvl val="lvl"/>
          <dgm:resizeHandles val="exact"/>
        </dgm:presLayoutVars>
      </dgm:prSet>
      <dgm:spPr/>
    </dgm:pt>
    <dgm:pt modelId="{97BE27DA-5057-41D9-8399-F44D24A6EB44}" type="pres">
      <dgm:prSet presAssocID="{A901B222-194C-4D29-9A62-9D9D7BB147F6}" presName="parentText" presStyleLbl="node1" presStyleIdx="0" presStyleCnt="5" custLinFactY="-35944" custLinFactNeighborY="-100000">
        <dgm:presLayoutVars>
          <dgm:chMax val="0"/>
          <dgm:bulletEnabled val="1"/>
        </dgm:presLayoutVars>
      </dgm:prSet>
      <dgm:spPr/>
    </dgm:pt>
    <dgm:pt modelId="{7DB54222-FB87-4112-86DF-0E67CEF40B2D}" type="pres">
      <dgm:prSet presAssocID="{4D51A08E-311E-45F6-A71F-0C150A51A2EE}" presName="spacer" presStyleCnt="0"/>
      <dgm:spPr/>
    </dgm:pt>
    <dgm:pt modelId="{3F812929-6854-414E-9DCB-A12ED234C6CD}" type="pres">
      <dgm:prSet presAssocID="{E52B9679-F77A-4E92-9884-90955D2C3E98}" presName="parentText" presStyleLbl="node1" presStyleIdx="1" presStyleCnt="5" custLinFactY="-26459" custLinFactNeighborX="-674" custLinFactNeighborY="-100000">
        <dgm:presLayoutVars>
          <dgm:chMax val="0"/>
          <dgm:bulletEnabled val="1"/>
        </dgm:presLayoutVars>
      </dgm:prSet>
      <dgm:spPr/>
    </dgm:pt>
    <dgm:pt modelId="{35E8391A-4176-4350-A7EA-C3E80778B981}" type="pres">
      <dgm:prSet presAssocID="{95BB77A7-72B0-4F1C-82AE-720D4BFCDFBE}" presName="spacer" presStyleCnt="0"/>
      <dgm:spPr/>
    </dgm:pt>
    <dgm:pt modelId="{141A61F2-DBDB-441F-8460-4363BDCCD5FE}" type="pres">
      <dgm:prSet presAssocID="{E4329CA8-C43E-428A-B1C8-7598AA9309C2}" presName="parentText" presStyleLbl="node1" presStyleIdx="2" presStyleCnt="5" custLinFactY="-18128" custLinFactNeighborX="169" custLinFactNeighborY="-100000">
        <dgm:presLayoutVars>
          <dgm:chMax val="0"/>
          <dgm:bulletEnabled val="1"/>
        </dgm:presLayoutVars>
      </dgm:prSet>
      <dgm:spPr/>
    </dgm:pt>
    <dgm:pt modelId="{97AAD21C-1ACE-49B8-A4A2-5188ED771332}" type="pres">
      <dgm:prSet presAssocID="{F0D7B84E-70DB-42EA-98C2-FEA6E772ACF0}" presName="spacer" presStyleCnt="0"/>
      <dgm:spPr/>
    </dgm:pt>
    <dgm:pt modelId="{7CEDD7C2-854C-4279-8020-F1B55F0F75D5}" type="pres">
      <dgm:prSet presAssocID="{920D9EC1-B371-47A6-8758-F786CDAC3EB4}" presName="parentText" presStyleLbl="node1" presStyleIdx="3" presStyleCnt="5" custLinFactY="-14342" custLinFactNeighborX="-337" custLinFactNeighborY="-100000">
        <dgm:presLayoutVars>
          <dgm:chMax val="0"/>
          <dgm:bulletEnabled val="1"/>
        </dgm:presLayoutVars>
      </dgm:prSet>
      <dgm:spPr/>
    </dgm:pt>
    <dgm:pt modelId="{797DE49A-6347-4F56-95CA-1941897C8E39}" type="pres">
      <dgm:prSet presAssocID="{1A5C239A-D5DF-42CF-84B9-0CEE477F92C6}" presName="spacer" presStyleCnt="0"/>
      <dgm:spPr/>
    </dgm:pt>
    <dgm:pt modelId="{ECB5D82F-702F-43A3-A94E-30DDCFCD777C}" type="pres">
      <dgm:prSet presAssocID="{5110C8BA-C6D4-4138-9D88-7CA4BFAC6AEE}" presName="parentText" presStyleLbl="node1" presStyleIdx="4" presStyleCnt="5" custLinFactY="-10051" custLinFactNeighborX="337" custLinFactNeighborY="-100000">
        <dgm:presLayoutVars>
          <dgm:chMax val="0"/>
          <dgm:bulletEnabled val="1"/>
        </dgm:presLayoutVars>
      </dgm:prSet>
      <dgm:spPr/>
    </dgm:pt>
  </dgm:ptLst>
  <dgm:cxnLst>
    <dgm:cxn modelId="{4E72891E-C342-4770-AC54-D95238F7AFAB}" type="presOf" srcId="{E4329CA8-C43E-428A-B1C8-7598AA9309C2}" destId="{141A61F2-DBDB-441F-8460-4363BDCCD5FE}" srcOrd="0" destOrd="0" presId="urn:microsoft.com/office/officeart/2005/8/layout/vList2"/>
    <dgm:cxn modelId="{8998C920-E19E-48CF-AF43-CA2123EB831D}" type="presOf" srcId="{5110C8BA-C6D4-4138-9D88-7CA4BFAC6AEE}" destId="{ECB5D82F-702F-43A3-A94E-30DDCFCD777C}" srcOrd="0" destOrd="0" presId="urn:microsoft.com/office/officeart/2005/8/layout/vList2"/>
    <dgm:cxn modelId="{DD0B1E2D-FDA7-4F1D-BF51-422A7AFA5AF4}" srcId="{F27AFEBA-C1B0-4A55-BFC2-11C2EB75DC5C}" destId="{E4329CA8-C43E-428A-B1C8-7598AA9309C2}" srcOrd="2" destOrd="0" parTransId="{E41ECA8F-A444-4BC2-9946-0AC7F9F50DED}" sibTransId="{F0D7B84E-70DB-42EA-98C2-FEA6E772ACF0}"/>
    <dgm:cxn modelId="{0E01F16A-091F-44C5-A550-B8FE481DFB72}" type="presOf" srcId="{920D9EC1-B371-47A6-8758-F786CDAC3EB4}" destId="{7CEDD7C2-854C-4279-8020-F1B55F0F75D5}" srcOrd="0" destOrd="0" presId="urn:microsoft.com/office/officeart/2005/8/layout/vList2"/>
    <dgm:cxn modelId="{ACD0C86D-9DAE-4436-9298-CF031D4182D1}" type="presOf" srcId="{A901B222-194C-4D29-9A62-9D9D7BB147F6}" destId="{97BE27DA-5057-41D9-8399-F44D24A6EB44}" srcOrd="0" destOrd="0" presId="urn:microsoft.com/office/officeart/2005/8/layout/vList2"/>
    <dgm:cxn modelId="{84E48F73-2AFB-4F80-884A-3432A5A4D829}" type="presOf" srcId="{E52B9679-F77A-4E92-9884-90955D2C3E98}" destId="{3F812929-6854-414E-9DCB-A12ED234C6CD}" srcOrd="0" destOrd="0" presId="urn:microsoft.com/office/officeart/2005/8/layout/vList2"/>
    <dgm:cxn modelId="{871DB578-2022-43FA-8EF8-5E86705C3DD4}" srcId="{F27AFEBA-C1B0-4A55-BFC2-11C2EB75DC5C}" destId="{E52B9679-F77A-4E92-9884-90955D2C3E98}" srcOrd="1" destOrd="0" parTransId="{B1D6E284-6A11-4860-930E-14669AB01663}" sibTransId="{95BB77A7-72B0-4F1C-82AE-720D4BFCDFBE}"/>
    <dgm:cxn modelId="{AC3FCDE7-3470-4C2B-B97A-7D707E7FFA96}" srcId="{F27AFEBA-C1B0-4A55-BFC2-11C2EB75DC5C}" destId="{5110C8BA-C6D4-4138-9D88-7CA4BFAC6AEE}" srcOrd="4" destOrd="0" parTransId="{1801923F-2653-4558-9606-DD5F8205B7DF}" sibTransId="{A9234C83-DED7-47B8-9418-2FFE0D7512B1}"/>
    <dgm:cxn modelId="{0BE161FC-BF0D-46F1-B6E7-0E0C977B5431}" type="presOf" srcId="{F27AFEBA-C1B0-4A55-BFC2-11C2EB75DC5C}" destId="{FBAF2021-072F-4791-80D6-3914F2CF77A2}" srcOrd="0" destOrd="0" presId="urn:microsoft.com/office/officeart/2005/8/layout/vList2"/>
    <dgm:cxn modelId="{4F804FFC-6AC8-482B-BFF9-34DBFB3D425E}" srcId="{F27AFEBA-C1B0-4A55-BFC2-11C2EB75DC5C}" destId="{A901B222-194C-4D29-9A62-9D9D7BB147F6}" srcOrd="0" destOrd="0" parTransId="{E40986F4-1CD2-4E37-88EF-431F28801981}" sibTransId="{4D51A08E-311E-45F6-A71F-0C150A51A2EE}"/>
    <dgm:cxn modelId="{F46810FF-15D2-4DCA-948F-F66A12761AD4}" srcId="{F27AFEBA-C1B0-4A55-BFC2-11C2EB75DC5C}" destId="{920D9EC1-B371-47A6-8758-F786CDAC3EB4}" srcOrd="3" destOrd="0" parTransId="{08145B12-704E-40B5-BF53-5DF195FE0C3A}" sibTransId="{1A5C239A-D5DF-42CF-84B9-0CEE477F92C6}"/>
    <dgm:cxn modelId="{64FC6049-03DF-450C-8553-AF73853D3A5A}" type="presParOf" srcId="{FBAF2021-072F-4791-80D6-3914F2CF77A2}" destId="{97BE27DA-5057-41D9-8399-F44D24A6EB44}" srcOrd="0" destOrd="0" presId="urn:microsoft.com/office/officeart/2005/8/layout/vList2"/>
    <dgm:cxn modelId="{AB814825-54FE-4987-8C6E-56278AFAD626}" type="presParOf" srcId="{FBAF2021-072F-4791-80D6-3914F2CF77A2}" destId="{7DB54222-FB87-4112-86DF-0E67CEF40B2D}" srcOrd="1" destOrd="0" presId="urn:microsoft.com/office/officeart/2005/8/layout/vList2"/>
    <dgm:cxn modelId="{4ED9BFE8-ED85-4EFC-A44F-E43E62D8F824}" type="presParOf" srcId="{FBAF2021-072F-4791-80D6-3914F2CF77A2}" destId="{3F812929-6854-414E-9DCB-A12ED234C6CD}" srcOrd="2" destOrd="0" presId="urn:microsoft.com/office/officeart/2005/8/layout/vList2"/>
    <dgm:cxn modelId="{41B2DE36-2B99-4051-AE68-3200B303EFA6}" type="presParOf" srcId="{FBAF2021-072F-4791-80D6-3914F2CF77A2}" destId="{35E8391A-4176-4350-A7EA-C3E80778B981}" srcOrd="3" destOrd="0" presId="urn:microsoft.com/office/officeart/2005/8/layout/vList2"/>
    <dgm:cxn modelId="{B58FFB97-B646-46F4-B241-78A117309E0A}" type="presParOf" srcId="{FBAF2021-072F-4791-80D6-3914F2CF77A2}" destId="{141A61F2-DBDB-441F-8460-4363BDCCD5FE}" srcOrd="4" destOrd="0" presId="urn:microsoft.com/office/officeart/2005/8/layout/vList2"/>
    <dgm:cxn modelId="{85551B2B-9926-41C8-B4E0-21FDBBF2B044}" type="presParOf" srcId="{FBAF2021-072F-4791-80D6-3914F2CF77A2}" destId="{97AAD21C-1ACE-49B8-A4A2-5188ED771332}" srcOrd="5" destOrd="0" presId="urn:microsoft.com/office/officeart/2005/8/layout/vList2"/>
    <dgm:cxn modelId="{23B8C420-4F9B-4860-BE0B-E6319B3AF7D8}" type="presParOf" srcId="{FBAF2021-072F-4791-80D6-3914F2CF77A2}" destId="{7CEDD7C2-854C-4279-8020-F1B55F0F75D5}" srcOrd="6" destOrd="0" presId="urn:microsoft.com/office/officeart/2005/8/layout/vList2"/>
    <dgm:cxn modelId="{D68CEEA5-7C57-400C-8403-586ABC0B343F}" type="presParOf" srcId="{FBAF2021-072F-4791-80D6-3914F2CF77A2}" destId="{797DE49A-6347-4F56-95CA-1941897C8E39}" srcOrd="7" destOrd="0" presId="urn:microsoft.com/office/officeart/2005/8/layout/vList2"/>
    <dgm:cxn modelId="{28EAB32A-5516-4F57-BC8F-EC9FEF97BDBD}" type="presParOf" srcId="{FBAF2021-072F-4791-80D6-3914F2CF77A2}" destId="{ECB5D82F-702F-43A3-A94E-30DDCFCD777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30DA38-06A0-4B1A-B363-A13F8FF142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1A1750-452E-4512-A6DD-08EFDC8256F5}">
      <dgm:prSet custT="1"/>
      <dgm:spPr/>
      <dgm:t>
        <a:bodyPr/>
        <a:lstStyle/>
        <a:p>
          <a:pPr algn="ctr"/>
          <a:r>
            <a:rPr lang="en-US" sz="1600" b="1" dirty="0">
              <a:solidFill>
                <a:prstClr val="white"/>
              </a:solidFill>
              <a:latin typeface="Avenir Next LT Pro Light"/>
              <a:ea typeface="+mn-ea"/>
              <a:cs typeface="+mn-cs"/>
            </a:rPr>
            <a:t>Value to the Public:</a:t>
          </a:r>
        </a:p>
        <a:p>
          <a:pPr algn="just"/>
          <a:r>
            <a:rPr lang="en-US" sz="1600" b="1" i="0" u="sng" dirty="0">
              <a:solidFill>
                <a:prstClr val="white"/>
              </a:solidFill>
              <a:latin typeface="Avenir Next LT Pro Light"/>
              <a:ea typeface="+mn-ea"/>
              <a:cs typeface="+mn-cs"/>
            </a:rPr>
            <a:t>Economic Growth</a:t>
          </a:r>
          <a:r>
            <a:rPr lang="en-US" sz="1600" b="0" i="0" dirty="0">
              <a:solidFill>
                <a:prstClr val="white"/>
              </a:solidFill>
              <a:latin typeface="Avenir Next LT Pro Light"/>
              <a:ea typeface="+mn-ea"/>
              <a:cs typeface="+mn-cs"/>
            </a:rPr>
            <a:t>: </a:t>
          </a:r>
          <a:r>
            <a:rPr lang="en-US" sz="1400" b="0" i="0" dirty="0">
              <a:solidFill>
                <a:prstClr val="white"/>
              </a:solidFill>
              <a:latin typeface="Avenir Next LT Pro Light"/>
              <a:ea typeface="+mn-ea"/>
              <a:cs typeface="+mn-cs"/>
            </a:rPr>
            <a:t>When a project is implemented it requires resources to be utilized effectively and manpower is one of the most important resources. With a minimal increase in manpower, employment opportunity is generated, which results in economic activity and generates income for the individual.</a:t>
          </a:r>
        </a:p>
        <a:p>
          <a:pPr algn="just"/>
          <a:r>
            <a:rPr lang="en-US" sz="1600" b="1" i="0" u="sng" dirty="0"/>
            <a:t>Improved quality of life</a:t>
          </a:r>
          <a:r>
            <a:rPr lang="en-US" sz="1600" b="0" i="0" dirty="0"/>
            <a:t>: </a:t>
          </a:r>
          <a:r>
            <a:rPr lang="en-US" sz="1400" b="0" i="0" dirty="0"/>
            <a:t>Projects that improve infrastructure and public services can enhance the quality of life for the public.</a:t>
          </a:r>
          <a:endParaRPr lang="en-US" sz="1400" b="1" dirty="0">
            <a:solidFill>
              <a:prstClr val="white"/>
            </a:solidFill>
            <a:latin typeface="Avenir Next LT Pro Light"/>
            <a:ea typeface="+mn-ea"/>
            <a:cs typeface="+mn-cs"/>
          </a:endParaRPr>
        </a:p>
      </dgm:t>
    </dgm:pt>
    <dgm:pt modelId="{D5365C35-20A9-4292-9FB0-4E7A2E382E76}" type="parTrans" cxnId="{C203B79F-A90D-4ABF-A02A-375A14234A3F}">
      <dgm:prSet/>
      <dgm:spPr/>
      <dgm:t>
        <a:bodyPr/>
        <a:lstStyle/>
        <a:p>
          <a:endParaRPr lang="en-CA"/>
        </a:p>
      </dgm:t>
    </dgm:pt>
    <dgm:pt modelId="{2664C6E5-5006-45D0-99F7-9614FDE0AACE}" type="sibTrans" cxnId="{C203B79F-A90D-4ABF-A02A-375A14234A3F}">
      <dgm:prSet/>
      <dgm:spPr/>
      <dgm:t>
        <a:bodyPr/>
        <a:lstStyle/>
        <a:p>
          <a:endParaRPr lang="en-CA"/>
        </a:p>
      </dgm:t>
    </dgm:pt>
    <dgm:pt modelId="{DCE6F5CA-C6E3-47BF-85D7-53C1F853DD38}" type="pres">
      <dgm:prSet presAssocID="{9630DA38-06A0-4B1A-B363-A13F8FF14283}" presName="linear" presStyleCnt="0">
        <dgm:presLayoutVars>
          <dgm:animLvl val="lvl"/>
          <dgm:resizeHandles val="exact"/>
        </dgm:presLayoutVars>
      </dgm:prSet>
      <dgm:spPr/>
    </dgm:pt>
    <dgm:pt modelId="{28A24378-DAFE-4169-A107-316FD46E53BC}" type="pres">
      <dgm:prSet presAssocID="{901A1750-452E-4512-A6DD-08EFDC8256F5}" presName="parentText" presStyleLbl="node1" presStyleIdx="0" presStyleCnt="1" custScaleX="83124" custScaleY="159367" custLinFactNeighborX="-15864" custLinFactNeighborY="-2943">
        <dgm:presLayoutVars>
          <dgm:chMax val="0"/>
          <dgm:bulletEnabled val="1"/>
        </dgm:presLayoutVars>
      </dgm:prSet>
      <dgm:spPr/>
    </dgm:pt>
  </dgm:ptLst>
  <dgm:cxnLst>
    <dgm:cxn modelId="{495E843D-E38B-4C18-8493-FC10CAB95436}" type="presOf" srcId="{9630DA38-06A0-4B1A-B363-A13F8FF14283}" destId="{DCE6F5CA-C6E3-47BF-85D7-53C1F853DD38}" srcOrd="0" destOrd="0" presId="urn:microsoft.com/office/officeart/2005/8/layout/vList2"/>
    <dgm:cxn modelId="{C7822A50-A44D-406F-955A-B095DAFBAC4D}" type="presOf" srcId="{901A1750-452E-4512-A6DD-08EFDC8256F5}" destId="{28A24378-DAFE-4169-A107-316FD46E53BC}" srcOrd="0" destOrd="0" presId="urn:microsoft.com/office/officeart/2005/8/layout/vList2"/>
    <dgm:cxn modelId="{C203B79F-A90D-4ABF-A02A-375A14234A3F}" srcId="{9630DA38-06A0-4B1A-B363-A13F8FF14283}" destId="{901A1750-452E-4512-A6DD-08EFDC8256F5}" srcOrd="0" destOrd="0" parTransId="{D5365C35-20A9-4292-9FB0-4E7A2E382E76}" sibTransId="{2664C6E5-5006-45D0-99F7-9614FDE0AACE}"/>
    <dgm:cxn modelId="{E10DC9E0-6F3B-4DBA-87F0-0020EDEB99EF}" type="presParOf" srcId="{DCE6F5CA-C6E3-47BF-85D7-53C1F853DD38}" destId="{28A24378-DAFE-4169-A107-316FD46E53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BB957-8B48-485B-B2CA-58BCBD5D8369}">
      <dsp:nvSpPr>
        <dsp:cNvPr id="0" name=""/>
        <dsp:cNvSpPr/>
      </dsp:nvSpPr>
      <dsp:spPr>
        <a:xfrm>
          <a:off x="0" y="259822"/>
          <a:ext cx="10032290" cy="321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8617" tIns="416560" rIns="778617" bIns="142240" numCol="1" spcCol="1270" anchor="t" anchorCtr="0">
          <a:noAutofit/>
        </a:bodyPr>
        <a:lstStyle/>
        <a:p>
          <a:pPr marL="228600" lvl="1" indent="-228600" algn="just" defTabSz="889000">
            <a:lnSpc>
              <a:spcPct val="90000"/>
            </a:lnSpc>
            <a:spcBef>
              <a:spcPct val="0"/>
            </a:spcBef>
            <a:spcAft>
              <a:spcPct val="15000"/>
            </a:spcAft>
            <a:buChar char="•"/>
          </a:pPr>
          <a:r>
            <a:rPr lang="en-ZA" sz="2000" b="1" kern="1200" dirty="0"/>
            <a:t>Hosting safety measure workshops that teach safety and </a:t>
          </a:r>
          <a:r>
            <a:rPr lang="en-ZA" sz="2000" b="1" kern="1200" dirty="0" err="1"/>
            <a:t>self-defense</a:t>
          </a:r>
          <a:r>
            <a:rPr lang="en-ZA" sz="2000" b="1" kern="1200" dirty="0"/>
            <a:t> practices. </a:t>
          </a:r>
          <a:endParaRPr lang="en-US" sz="2000" b="1" kern="1200" dirty="0"/>
        </a:p>
        <a:p>
          <a:pPr marL="228600" lvl="1" indent="-228600" algn="just" defTabSz="889000">
            <a:lnSpc>
              <a:spcPct val="90000"/>
            </a:lnSpc>
            <a:spcBef>
              <a:spcPct val="0"/>
            </a:spcBef>
            <a:spcAft>
              <a:spcPct val="15000"/>
            </a:spcAft>
            <a:buChar char="•"/>
          </a:pPr>
          <a:r>
            <a:rPr lang="en-ZA" sz="2000" b="1" kern="1200" dirty="0"/>
            <a:t>Working with public and commercial enterprises to develop and implement strategies to reduce crime in subways and public transportation.  </a:t>
          </a:r>
          <a:endParaRPr lang="en-US" sz="2000" b="1" kern="1200" dirty="0"/>
        </a:p>
        <a:p>
          <a:pPr marL="228600" lvl="1" indent="-228600" algn="just" defTabSz="889000">
            <a:lnSpc>
              <a:spcPct val="90000"/>
            </a:lnSpc>
            <a:spcBef>
              <a:spcPct val="0"/>
            </a:spcBef>
            <a:spcAft>
              <a:spcPct val="15000"/>
            </a:spcAft>
            <a:buChar char="•"/>
          </a:pPr>
          <a:r>
            <a:rPr lang="en-US" sz="2000" b="1" kern="1200" dirty="0"/>
            <a:t>Utilizing posters, billboards, and other kinds of advertisement to promote appropriate safety precautions.</a:t>
          </a:r>
        </a:p>
        <a:p>
          <a:pPr marL="228600" lvl="1" indent="-228600" algn="just" defTabSz="889000">
            <a:lnSpc>
              <a:spcPct val="90000"/>
            </a:lnSpc>
            <a:spcBef>
              <a:spcPct val="0"/>
            </a:spcBef>
            <a:spcAft>
              <a:spcPct val="15000"/>
            </a:spcAft>
            <a:buChar char="•"/>
          </a:pPr>
          <a:r>
            <a:rPr lang="en-US" sz="2000" b="1" kern="1200" dirty="0"/>
            <a:t>Taking security precautions, emergency response protocols, and public awareness campaigns into thorough safety.</a:t>
          </a:r>
        </a:p>
      </dsp:txBody>
      <dsp:txXfrm>
        <a:off x="0" y="259822"/>
        <a:ext cx="10032290" cy="3213000"/>
      </dsp:txXfrm>
    </dsp:sp>
    <dsp:sp modelId="{2D00CC4E-8E71-4FA3-8B67-820277C2939F}">
      <dsp:nvSpPr>
        <dsp:cNvPr id="0" name=""/>
        <dsp:cNvSpPr/>
      </dsp:nvSpPr>
      <dsp:spPr>
        <a:xfrm>
          <a:off x="501614" y="35732"/>
          <a:ext cx="7022603"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5438" tIns="0" rIns="265438" bIns="0" numCol="1" spcCol="1270" anchor="ctr" anchorCtr="0">
          <a:noAutofit/>
        </a:bodyPr>
        <a:lstStyle/>
        <a:p>
          <a:pPr marL="0" lvl="0" indent="0" algn="l" defTabSz="889000">
            <a:lnSpc>
              <a:spcPct val="90000"/>
            </a:lnSpc>
            <a:spcBef>
              <a:spcPct val="0"/>
            </a:spcBef>
            <a:spcAft>
              <a:spcPct val="35000"/>
            </a:spcAft>
            <a:buNone/>
          </a:pPr>
          <a:r>
            <a:rPr lang="en-US" sz="2000" b="1" kern="1200" dirty="0"/>
            <a:t>The following steps can be taken by:-</a:t>
          </a:r>
        </a:p>
      </dsp:txBody>
      <dsp:txXfrm>
        <a:off x="530435" y="64553"/>
        <a:ext cx="696496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413FD-0240-41DD-9D75-B15139409031}">
      <dsp:nvSpPr>
        <dsp:cNvPr id="0" name=""/>
        <dsp:cNvSpPr/>
      </dsp:nvSpPr>
      <dsp:spPr>
        <a:xfrm>
          <a:off x="0" y="0"/>
          <a:ext cx="8316951"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a:t>Total Cost of the Project</a:t>
          </a:r>
          <a:r>
            <a:rPr lang="en-CA" sz="1600" kern="1200"/>
            <a:t>: $204 million </a:t>
          </a:r>
          <a:endParaRPr lang="en-US" sz="1600" kern="1200"/>
        </a:p>
      </dsp:txBody>
      <dsp:txXfrm>
        <a:off x="42663" y="42663"/>
        <a:ext cx="8231625" cy="788627"/>
      </dsp:txXfrm>
    </dsp:sp>
    <dsp:sp modelId="{0C941601-54C4-48FD-81A7-BD47006B57F3}">
      <dsp:nvSpPr>
        <dsp:cNvPr id="0" name=""/>
        <dsp:cNvSpPr/>
      </dsp:nvSpPr>
      <dsp:spPr>
        <a:xfrm>
          <a:off x="0" y="901962"/>
          <a:ext cx="8316951"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t>As per Payback Model :- Let consider 25% of the net revenue by people enter at subway station per day = 235,500</a:t>
          </a:r>
          <a:endParaRPr lang="en-US" sz="1600" b="1" kern="1200" dirty="0"/>
        </a:p>
      </dsp:txBody>
      <dsp:txXfrm>
        <a:off x="42663" y="944625"/>
        <a:ext cx="8231625" cy="788627"/>
      </dsp:txXfrm>
    </dsp:sp>
    <dsp:sp modelId="{4F0EB935-CA24-4795-A060-620826E589D0}">
      <dsp:nvSpPr>
        <dsp:cNvPr id="0" name=""/>
        <dsp:cNvSpPr/>
      </dsp:nvSpPr>
      <dsp:spPr>
        <a:xfrm>
          <a:off x="0" y="1827125"/>
          <a:ext cx="8316951" cy="8739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t>Payback Period: $204 million / $235,500 = 866 days </a:t>
          </a:r>
          <a:r>
            <a:rPr lang="en-CA" sz="1600" b="1" kern="1200" dirty="0" err="1"/>
            <a:t>i.e</a:t>
          </a:r>
          <a:r>
            <a:rPr lang="en-CA" sz="1600" b="1" kern="1200" dirty="0"/>
            <a:t> 2 Years and 2 months </a:t>
          </a:r>
          <a:endParaRPr lang="en-US" sz="1600" b="1" kern="1200" dirty="0"/>
        </a:p>
      </dsp:txBody>
      <dsp:txXfrm>
        <a:off x="42663" y="1869788"/>
        <a:ext cx="8231625" cy="788627"/>
      </dsp:txXfrm>
    </dsp:sp>
    <dsp:sp modelId="{643694B7-55AA-46BA-822D-DD9D01D9D3C6}">
      <dsp:nvSpPr>
        <dsp:cNvPr id="0" name=""/>
        <dsp:cNvSpPr/>
      </dsp:nvSpPr>
      <dsp:spPr>
        <a:xfrm>
          <a:off x="0" y="2743637"/>
          <a:ext cx="8316951" cy="14801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t>Therefore, the payback period for this project will be 2 </a:t>
          </a:r>
          <a:r>
            <a:rPr lang="en-CA" sz="1600" b="1" kern="1200" dirty="0" err="1"/>
            <a:t>Yrs</a:t>
          </a:r>
          <a:r>
            <a:rPr lang="en-CA" sz="1600" b="1" kern="1200" dirty="0"/>
            <a:t> &amp; 2 months. This means that after 265.09 days, the project will have earned back the full amount of its initial investment. </a:t>
          </a:r>
          <a:endParaRPr lang="en-US" sz="1600" b="1" kern="1200" dirty="0"/>
        </a:p>
      </dsp:txBody>
      <dsp:txXfrm>
        <a:off x="72255" y="2815892"/>
        <a:ext cx="8172441" cy="13356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E27DA-5057-41D9-8399-F44D24A6EB44}">
      <dsp:nvSpPr>
        <dsp:cNvPr id="0" name=""/>
        <dsp:cNvSpPr/>
      </dsp:nvSpPr>
      <dsp:spPr>
        <a:xfrm>
          <a:off x="0" y="66950"/>
          <a:ext cx="6027084" cy="984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A subway system with a good safety record can improve its reputation and attract more riders.</a:t>
          </a:r>
        </a:p>
      </dsp:txBody>
      <dsp:txXfrm>
        <a:off x="48062" y="115012"/>
        <a:ext cx="5930960" cy="888431"/>
      </dsp:txXfrm>
    </dsp:sp>
    <dsp:sp modelId="{3F812929-6854-414E-9DCB-A12ED234C6CD}">
      <dsp:nvSpPr>
        <dsp:cNvPr id="0" name=""/>
        <dsp:cNvSpPr/>
      </dsp:nvSpPr>
      <dsp:spPr>
        <a:xfrm>
          <a:off x="0" y="1196730"/>
          <a:ext cx="6027084" cy="984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In the long term, the cost of medical bills, legal costs, and other related expenses can be greatly decreased by eliminating accidents and injuries.</a:t>
          </a:r>
        </a:p>
      </dsp:txBody>
      <dsp:txXfrm>
        <a:off x="48062" y="1244792"/>
        <a:ext cx="5930960" cy="888431"/>
      </dsp:txXfrm>
    </dsp:sp>
    <dsp:sp modelId="{141A61F2-DBDB-441F-8460-4363BDCCD5FE}">
      <dsp:nvSpPr>
        <dsp:cNvPr id="0" name=""/>
        <dsp:cNvSpPr/>
      </dsp:nvSpPr>
      <dsp:spPr>
        <a:xfrm>
          <a:off x="0" y="2315148"/>
          <a:ext cx="6027084" cy="984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When employees feel that their workplace is safe, they are likely to be more productive and have higher job satisfaction.</a:t>
          </a:r>
        </a:p>
      </dsp:txBody>
      <dsp:txXfrm>
        <a:off x="48062" y="2363210"/>
        <a:ext cx="5930960" cy="888431"/>
      </dsp:txXfrm>
    </dsp:sp>
    <dsp:sp modelId="{7CEDD7C2-854C-4279-8020-F1B55F0F75D5}">
      <dsp:nvSpPr>
        <dsp:cNvPr id="0" name=""/>
        <dsp:cNvSpPr/>
      </dsp:nvSpPr>
      <dsp:spPr>
        <a:xfrm>
          <a:off x="0" y="3388818"/>
          <a:ext cx="6027084" cy="984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Underground safety improvements can greatly lower the chance of mishaps including derailments, collisions and fires.</a:t>
          </a:r>
        </a:p>
      </dsp:txBody>
      <dsp:txXfrm>
        <a:off x="48062" y="3436880"/>
        <a:ext cx="5930960" cy="888431"/>
      </dsp:txXfrm>
    </dsp:sp>
    <dsp:sp modelId="{ECB5D82F-702F-43A3-A94E-30DDCFCD777C}">
      <dsp:nvSpPr>
        <dsp:cNvPr id="0" name=""/>
        <dsp:cNvSpPr/>
      </dsp:nvSpPr>
      <dsp:spPr>
        <a:xfrm>
          <a:off x="0" y="4467460"/>
          <a:ext cx="6027084" cy="984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By providing employees with dependable transit and enhancing general mobility in cities, a safe and effective underground system may promote economic growth.</a:t>
          </a:r>
        </a:p>
      </dsp:txBody>
      <dsp:txXfrm>
        <a:off x="48062" y="4515522"/>
        <a:ext cx="5930960" cy="888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24378-DAFE-4169-A107-316FD46E53BC}">
      <dsp:nvSpPr>
        <dsp:cNvPr id="0" name=""/>
        <dsp:cNvSpPr/>
      </dsp:nvSpPr>
      <dsp:spPr>
        <a:xfrm>
          <a:off x="0" y="10285"/>
          <a:ext cx="4662704" cy="44843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white"/>
              </a:solidFill>
              <a:latin typeface="Avenir Next LT Pro Light"/>
              <a:ea typeface="+mn-ea"/>
              <a:cs typeface="+mn-cs"/>
            </a:rPr>
            <a:t>Value to the Public:</a:t>
          </a:r>
        </a:p>
        <a:p>
          <a:pPr marL="0" lvl="0" indent="0" algn="just" defTabSz="711200">
            <a:lnSpc>
              <a:spcPct val="90000"/>
            </a:lnSpc>
            <a:spcBef>
              <a:spcPct val="0"/>
            </a:spcBef>
            <a:spcAft>
              <a:spcPct val="35000"/>
            </a:spcAft>
            <a:buNone/>
          </a:pPr>
          <a:r>
            <a:rPr lang="en-US" sz="1600" b="1" i="0" u="sng" kern="1200" dirty="0">
              <a:solidFill>
                <a:prstClr val="white"/>
              </a:solidFill>
              <a:latin typeface="Avenir Next LT Pro Light"/>
              <a:ea typeface="+mn-ea"/>
              <a:cs typeface="+mn-cs"/>
            </a:rPr>
            <a:t>Economic Growth</a:t>
          </a:r>
          <a:r>
            <a:rPr lang="en-US" sz="1600" b="0" i="0" kern="1200" dirty="0">
              <a:solidFill>
                <a:prstClr val="white"/>
              </a:solidFill>
              <a:latin typeface="Avenir Next LT Pro Light"/>
              <a:ea typeface="+mn-ea"/>
              <a:cs typeface="+mn-cs"/>
            </a:rPr>
            <a:t>: </a:t>
          </a:r>
          <a:r>
            <a:rPr lang="en-US" sz="1400" b="0" i="0" kern="1200" dirty="0">
              <a:solidFill>
                <a:prstClr val="white"/>
              </a:solidFill>
              <a:latin typeface="Avenir Next LT Pro Light"/>
              <a:ea typeface="+mn-ea"/>
              <a:cs typeface="+mn-cs"/>
            </a:rPr>
            <a:t>When a project is implemented it requires resources to be utilized effectively and manpower is one of the most important resources. With a minimal increase in manpower, employment opportunity is generated, which results in economic activity and generates income for the individual.</a:t>
          </a:r>
        </a:p>
        <a:p>
          <a:pPr marL="0" lvl="0" indent="0" algn="just" defTabSz="711200">
            <a:lnSpc>
              <a:spcPct val="90000"/>
            </a:lnSpc>
            <a:spcBef>
              <a:spcPct val="0"/>
            </a:spcBef>
            <a:spcAft>
              <a:spcPct val="35000"/>
            </a:spcAft>
            <a:buNone/>
          </a:pPr>
          <a:r>
            <a:rPr lang="en-US" sz="1600" b="1" i="0" u="sng" kern="1200" dirty="0"/>
            <a:t>Improved quality of life</a:t>
          </a:r>
          <a:r>
            <a:rPr lang="en-US" sz="1600" b="0" i="0" kern="1200" dirty="0"/>
            <a:t>: </a:t>
          </a:r>
          <a:r>
            <a:rPr lang="en-US" sz="1400" b="0" i="0" kern="1200" dirty="0"/>
            <a:t>Projects that improve infrastructure and public services can enhance the quality of life for the public.</a:t>
          </a:r>
          <a:endParaRPr lang="en-US" sz="1400" b="1" kern="1200" dirty="0">
            <a:solidFill>
              <a:prstClr val="white"/>
            </a:solidFill>
            <a:latin typeface="Avenir Next LT Pro Light"/>
            <a:ea typeface="+mn-ea"/>
            <a:cs typeface="+mn-cs"/>
          </a:endParaRPr>
        </a:p>
      </dsp:txBody>
      <dsp:txXfrm>
        <a:off x="218908" y="229193"/>
        <a:ext cx="4224888" cy="40465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12-Apr-23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78156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pic>
        <p:nvPicPr>
          <p:cNvPr id="10" name="Picture 9" descr="Icon&#10;&#10;Description automatically generated">
            <a:extLst>
              <a:ext uri="{FF2B5EF4-FFF2-40B4-BE49-F238E27FC236}">
                <a16:creationId xmlns:a16="http://schemas.microsoft.com/office/drawing/2014/main" id="{6FB75522-1638-99DA-CCC9-D56F953A858C}"/>
              </a:ext>
            </a:extLst>
          </p:cNvPr>
          <p:cNvPicPr>
            <a:picLocks noChangeAspect="1"/>
          </p:cNvPicPr>
          <p:nvPr userDrawn="1"/>
        </p:nvPicPr>
        <p:blipFill>
          <a:blip r:embed="rId25"/>
          <a:stretch>
            <a:fillRect/>
          </a:stretch>
        </p:blipFill>
        <p:spPr>
          <a:xfrm>
            <a:off x="2954482" y="209839"/>
            <a:ext cx="6283036" cy="6283036"/>
          </a:xfrm>
          <a:prstGeom prst="rect">
            <a:avLst/>
          </a:prstGeom>
        </p:spPr>
      </p:pic>
      <p:sp>
        <p:nvSpPr>
          <p:cNvPr id="11" name="Rectangle 10">
            <a:extLst>
              <a:ext uri="{FF2B5EF4-FFF2-40B4-BE49-F238E27FC236}">
                <a16:creationId xmlns:a16="http://schemas.microsoft.com/office/drawing/2014/main" id="{B8FE0D3F-D667-C019-3732-052335DD1219}"/>
              </a:ext>
            </a:extLst>
          </p:cNvPr>
          <p:cNvSpPr/>
          <p:nvPr userDrawn="1"/>
        </p:nvSpPr>
        <p:spPr>
          <a:xfrm>
            <a:off x="0" y="0"/>
            <a:ext cx="12191999" cy="6857999"/>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2.jpeg"/><Relationship Id="rId4" Type="http://schemas.openxmlformats.org/officeDocument/2006/relationships/diagramLayout" Target="../diagrams/layout1.xml"/><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Layout" Target="../diagrams/layout2.xml"/><Relationship Id="rId7" Type="http://schemas.openxmlformats.org/officeDocument/2006/relationships/image" Target="../media/image23.jpe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Layout" Target="../diagrams/layout3.xml"/><Relationship Id="rId7" Type="http://schemas.openxmlformats.org/officeDocument/2006/relationships/image" Target="../media/image26.jpe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4107766" y="801857"/>
            <a:ext cx="7484015" cy="1280161"/>
          </a:xfrm>
        </p:spPr>
        <p:txBody>
          <a:bodyPr>
            <a:noAutofit/>
          </a:bodyPr>
          <a:lstStyle/>
          <a:p>
            <a:pPr algn="ctr"/>
            <a:r>
              <a:rPr lang="en-US" sz="3600" dirty="0">
                <a:ln>
                  <a:solidFill>
                    <a:srgbClr val="FF0000"/>
                  </a:solidFill>
                </a:ln>
                <a:solidFill>
                  <a:schemeClr val="bg1"/>
                </a:solidFill>
              </a:rPr>
              <a:t>Subway Safety &amp; Security </a:t>
            </a:r>
            <a:r>
              <a:rPr lang="en-US" sz="3600" dirty="0">
                <a:ln>
                  <a:solidFill>
                    <a:schemeClr val="accent6">
                      <a:lumMod val="50000"/>
                    </a:schemeClr>
                  </a:solidFill>
                </a:ln>
              </a:rPr>
              <a:t>System</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2686929"/>
            <a:ext cx="4379976" cy="2110153"/>
          </a:xfrm>
        </p:spPr>
        <p:txBody>
          <a:bodyPr>
            <a:normAutofit fontScale="92500" lnSpcReduction="10000"/>
          </a:bodyPr>
          <a:lstStyle/>
          <a:p>
            <a:r>
              <a:rPr lang="en-US" sz="1900" b="1" dirty="0">
                <a:solidFill>
                  <a:schemeClr val="accent6">
                    <a:lumMod val="50000"/>
                  </a:schemeClr>
                </a:solidFill>
              </a:rPr>
              <a:t>Members Name:</a:t>
            </a:r>
          </a:p>
          <a:p>
            <a:pPr marL="914400" lvl="1" indent="-457200" algn="l">
              <a:buFont typeface="+mj-lt"/>
              <a:buAutoNum type="arabicPeriod"/>
            </a:pPr>
            <a:r>
              <a:rPr lang="en-US" b="1" dirty="0">
                <a:solidFill>
                  <a:schemeClr val="accent6">
                    <a:lumMod val="50000"/>
                  </a:schemeClr>
                </a:solidFill>
              </a:rPr>
              <a:t>Mukul Mahajan</a:t>
            </a:r>
          </a:p>
          <a:p>
            <a:pPr marL="914400" lvl="1" indent="-457200" algn="l">
              <a:buFont typeface="+mj-lt"/>
              <a:buAutoNum type="arabicPeriod"/>
            </a:pPr>
            <a:r>
              <a:rPr lang="en-US" b="1" dirty="0">
                <a:solidFill>
                  <a:schemeClr val="accent6">
                    <a:lumMod val="50000"/>
                  </a:schemeClr>
                </a:solidFill>
              </a:rPr>
              <a:t>Harini Chandrasekaran</a:t>
            </a:r>
          </a:p>
          <a:p>
            <a:pPr marL="914400" lvl="1" indent="-457200" algn="l">
              <a:buFont typeface="+mj-lt"/>
              <a:buAutoNum type="arabicPeriod"/>
            </a:pPr>
            <a:r>
              <a:rPr lang="en-US" b="1" dirty="0">
                <a:solidFill>
                  <a:schemeClr val="accent6">
                    <a:lumMod val="50000"/>
                  </a:schemeClr>
                </a:solidFill>
              </a:rPr>
              <a:t>Gurvinder Singh</a:t>
            </a:r>
          </a:p>
          <a:p>
            <a:pPr marL="914400" lvl="1" indent="-457200" algn="l">
              <a:buFont typeface="+mj-lt"/>
              <a:buAutoNum type="arabicPeriod"/>
            </a:pPr>
            <a:r>
              <a:rPr lang="en-US" b="1" dirty="0">
                <a:solidFill>
                  <a:schemeClr val="accent6">
                    <a:lumMod val="50000"/>
                  </a:schemeClr>
                </a:solidFill>
              </a:rPr>
              <a:t>Cho Zin </a:t>
            </a:r>
            <a:r>
              <a:rPr lang="en-US" b="1" dirty="0" err="1">
                <a:solidFill>
                  <a:schemeClr val="accent6">
                    <a:lumMod val="50000"/>
                  </a:schemeClr>
                </a:solidFill>
              </a:rPr>
              <a:t>Thet</a:t>
            </a:r>
            <a:endParaRPr lang="en-US" b="1" dirty="0">
              <a:solidFill>
                <a:schemeClr val="accent6">
                  <a:lumMod val="50000"/>
                </a:schemeClr>
              </a:solidFill>
            </a:endParaRPr>
          </a:p>
          <a:p>
            <a:pPr marL="914400" lvl="1" indent="-457200" algn="l">
              <a:buFont typeface="+mj-lt"/>
              <a:buAutoNum type="arabicPeriod"/>
            </a:pPr>
            <a:r>
              <a:rPr lang="en-US" b="1" dirty="0" err="1">
                <a:solidFill>
                  <a:schemeClr val="accent6">
                    <a:lumMod val="50000"/>
                  </a:schemeClr>
                </a:solidFill>
              </a:rPr>
              <a:t>Divyam</a:t>
            </a:r>
            <a:r>
              <a:rPr lang="en-US" b="1" dirty="0">
                <a:solidFill>
                  <a:schemeClr val="accent6">
                    <a:lumMod val="50000"/>
                  </a:schemeClr>
                </a:solidFill>
              </a:rPr>
              <a:t> Thakkar Nimish</a:t>
            </a:r>
          </a:p>
          <a:p>
            <a:pPr marL="914400" lvl="1" indent="-457200" algn="l">
              <a:buFont typeface="+mj-lt"/>
              <a:buAutoNum type="arabicPeriod"/>
            </a:pPr>
            <a:r>
              <a:rPr lang="en-US" b="1" dirty="0" err="1">
                <a:solidFill>
                  <a:schemeClr val="accent6">
                    <a:lumMod val="50000"/>
                  </a:schemeClr>
                </a:solidFill>
              </a:rPr>
              <a:t>Lynford</a:t>
            </a:r>
            <a:r>
              <a:rPr lang="en-US" b="1" dirty="0">
                <a:solidFill>
                  <a:schemeClr val="accent6">
                    <a:lumMod val="50000"/>
                  </a:schemeClr>
                </a:solidFill>
              </a:rPr>
              <a:t> </a:t>
            </a:r>
            <a:r>
              <a:rPr lang="en-US" b="1" dirty="0" err="1">
                <a:solidFill>
                  <a:schemeClr val="accent6">
                    <a:lumMod val="50000"/>
                  </a:schemeClr>
                </a:solidFill>
              </a:rPr>
              <a:t>Dsilva</a:t>
            </a:r>
            <a:r>
              <a:rPr lang="en-US" b="1" dirty="0">
                <a:solidFill>
                  <a:schemeClr val="accent6">
                    <a:lumMod val="50000"/>
                  </a:schemeClr>
                </a:solidFill>
              </a:rPr>
              <a:t> Stefan</a:t>
            </a:r>
          </a:p>
        </p:txBody>
      </p:sp>
      <p:sp>
        <p:nvSpPr>
          <p:cNvPr id="4" name="Rectangle 3">
            <a:extLst>
              <a:ext uri="{FF2B5EF4-FFF2-40B4-BE49-F238E27FC236}">
                <a16:creationId xmlns:a16="http://schemas.microsoft.com/office/drawing/2014/main" id="{E11ACF15-B952-1FB9-0ED0-44464D37058A}"/>
              </a:ext>
            </a:extLst>
          </p:cNvPr>
          <p:cNvSpPr/>
          <p:nvPr/>
        </p:nvSpPr>
        <p:spPr>
          <a:xfrm>
            <a:off x="5956205" y="2357626"/>
            <a:ext cx="3885231" cy="328039"/>
          </a:xfrm>
          <a:prstGeom prst="rect">
            <a:avLst/>
          </a:prstGeom>
          <a:noFill/>
        </p:spPr>
        <p:txBody>
          <a:bodyPr wrap="none" lIns="91440" tIns="45720" rIns="91440" bIns="45720">
            <a:spAutoFit/>
          </a:bodyPr>
          <a:lstStyle/>
          <a:p>
            <a:pPr lvl="1">
              <a:lnSpc>
                <a:spcPct val="80000"/>
              </a:lnSpc>
              <a:spcBef>
                <a:spcPts val="500"/>
              </a:spcBef>
            </a:pPr>
            <a:r>
              <a:rPr lang="en-US" sz="1900" b="1" dirty="0">
                <a:solidFill>
                  <a:schemeClr val="accent6">
                    <a:lumMod val="50000"/>
                  </a:schemeClr>
                </a:solidFill>
              </a:rPr>
              <a:t>Group Name: Peak Performer</a:t>
            </a:r>
          </a:p>
        </p:txBody>
      </p:sp>
      <p:grpSp>
        <p:nvGrpSpPr>
          <p:cNvPr id="5" name="Group 4">
            <a:extLst>
              <a:ext uri="{FF2B5EF4-FFF2-40B4-BE49-F238E27FC236}">
                <a16:creationId xmlns:a16="http://schemas.microsoft.com/office/drawing/2014/main" id="{44B4B0AC-5C8E-ABF4-63F9-BA064EB10023}"/>
              </a:ext>
            </a:extLst>
          </p:cNvPr>
          <p:cNvGrpSpPr/>
          <p:nvPr/>
        </p:nvGrpSpPr>
        <p:grpSpPr>
          <a:xfrm>
            <a:off x="4106530" y="-6017"/>
            <a:ext cx="8085470" cy="6864017"/>
            <a:chOff x="4073118" y="0"/>
            <a:chExt cx="8085470" cy="6864017"/>
          </a:xfrm>
        </p:grpSpPr>
        <p:pic>
          <p:nvPicPr>
            <p:cNvPr id="3" name="Picture 2">
              <a:extLst>
                <a:ext uri="{FF2B5EF4-FFF2-40B4-BE49-F238E27FC236}">
                  <a16:creationId xmlns:a16="http://schemas.microsoft.com/office/drawing/2014/main" id="{09FE0FE1-2432-D9D7-E8E0-2BEF0E3BB927}"/>
                </a:ext>
              </a:extLst>
            </p:cNvPr>
            <p:cNvPicPr>
              <a:picLocks noChangeAspect="1"/>
            </p:cNvPicPr>
            <p:nvPr/>
          </p:nvPicPr>
          <p:blipFill>
            <a:blip r:embed="rId2">
              <a:alphaModFix amt="23000"/>
            </a:blip>
            <a:stretch>
              <a:fillRect/>
            </a:stretch>
          </p:blipFill>
          <p:spPr>
            <a:xfrm>
              <a:off x="4113286" y="0"/>
              <a:ext cx="8045302" cy="685800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FBE4AF5E-D045-6F25-6FAB-5D81CBE6BE5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8" b="97985" l="0" r="96565">
                          <a14:foregroundMark x1="763" y1="1259" x2="59542" y2="13350"/>
                          <a14:foregroundMark x1="59542" y1="13350" x2="39695" y2="27456"/>
                          <a14:foregroundMark x1="39695" y1="27456" x2="14504" y2="27204"/>
                          <a14:foregroundMark x1="14504" y1="27204" x2="0" y2="13602"/>
                          <a14:foregroundMark x1="0" y1="13602" x2="0" y2="1511"/>
                          <a14:foregroundMark x1="60687" y1="19647" x2="59924" y2="47859"/>
                          <a14:foregroundMark x1="59924" y1="47859" x2="77481" y2="52393"/>
                          <a14:foregroundMark x1="77481" y1="52393" x2="67176" y2="64484"/>
                          <a14:foregroundMark x1="67176" y1="64484" x2="41603" y2="68010"/>
                          <a14:foregroundMark x1="41603" y1="68010" x2="25191" y2="58186"/>
                          <a14:foregroundMark x1="25191" y1="58186" x2="27099" y2="40302"/>
                          <a14:foregroundMark x1="27099" y1="40302" x2="35496" y2="29723"/>
                          <a14:foregroundMark x1="35496" y1="29723" x2="48092" y2="20655"/>
                          <a14:foregroundMark x1="48092" y1="20655" x2="59924" y2="19647"/>
                          <a14:foregroundMark x1="42366" y1="35516" x2="41603" y2="58186"/>
                          <a14:foregroundMark x1="41603" y1="58186" x2="54962" y2="40554"/>
                          <a14:foregroundMark x1="54962" y1="40554" x2="40840" y2="36272"/>
                          <a14:foregroundMark x1="37786" y1="25189" x2="37786" y2="38287"/>
                          <a14:foregroundMark x1="37786" y1="38287" x2="58397" y2="38287"/>
                          <a14:foregroundMark x1="58397" y1="38287" x2="53817" y2="27204"/>
                          <a14:foregroundMark x1="53817" y1="27204" x2="38550" y2="23678"/>
                          <a14:foregroundMark x1="72901" y1="52393" x2="48092" y2="50630"/>
                          <a14:foregroundMark x1="48092" y1="50630" x2="34351" y2="60705"/>
                          <a14:foregroundMark x1="34351" y1="60705" x2="42366" y2="71033"/>
                          <a14:foregroundMark x1="42366" y1="71033" x2="65267" y2="65239"/>
                          <a14:foregroundMark x1="65267" y1="65239" x2="74046" y2="54408"/>
                          <a14:foregroundMark x1="74046" y1="54408" x2="74046" y2="53904"/>
                          <a14:foregroundMark x1="56107" y1="49622" x2="34351" y2="57431"/>
                          <a14:foregroundMark x1="34351" y1="57431" x2="45802" y2="69018"/>
                          <a14:foregroundMark x1="45802" y1="69018" x2="62595" y2="66499"/>
                          <a14:foregroundMark x1="62595" y1="66499" x2="58779" y2="51637"/>
                          <a14:foregroundMark x1="58779" y1="51637" x2="56107" y2="50630"/>
                          <a14:foregroundMark x1="43893" y1="43829" x2="34351" y2="53401"/>
                          <a14:foregroundMark x1="34351" y1="53401" x2="36641" y2="69018"/>
                          <a14:foregroundMark x1="36641" y1="69018" x2="54962" y2="63476"/>
                          <a14:foregroundMark x1="54962" y1="63476" x2="46947" y2="46599"/>
                          <a14:foregroundMark x1="46947" y1="46599" x2="44656" y2="46096"/>
                          <a14:foregroundMark x1="63359" y1="74307" x2="61069" y2="93199"/>
                          <a14:foregroundMark x1="61069" y1="93199" x2="83969" y2="97733"/>
                          <a14:foregroundMark x1="83969" y1="97733" x2="93130" y2="84383"/>
                          <a14:foregroundMark x1="93130" y1="84383" x2="92366" y2="71788"/>
                          <a14:foregroundMark x1="92366" y1="71788" x2="58779" y2="78841"/>
                          <a14:foregroundMark x1="71756" y1="75063" x2="50382" y2="98489"/>
                          <a14:foregroundMark x1="50382" y1="98489" x2="88931" y2="90932"/>
                          <a14:foregroundMark x1="88931" y1="90932" x2="69847" y2="77582"/>
                          <a14:foregroundMark x1="69847" y1="77582" x2="66412" y2="77330"/>
                          <a14:foregroundMark x1="69084" y1="83627" x2="72519" y2="81108"/>
                          <a14:foregroundMark x1="60305" y1="82368" x2="59160" y2="97985"/>
                          <a14:foregroundMark x1="59160" y1="97985" x2="81298" y2="93451"/>
                          <a14:foregroundMark x1="81298" y1="93451" x2="70992" y2="83879"/>
                          <a14:foregroundMark x1="70992" y1="83879" x2="68321" y2="83375"/>
                          <a14:foregroundMark x1="52672" y1="81612" x2="14885" y2="86650"/>
                          <a14:foregroundMark x1="14885" y1="86650" x2="13359" y2="87154"/>
                          <a14:foregroundMark x1="12595" y1="93199" x2="42366" y2="97985"/>
                          <a14:foregroundMark x1="42366" y1="97985" x2="38931" y2="96474"/>
                          <a14:foregroundMark x1="59160" y1="60453" x2="59160" y2="60453"/>
                          <a14:foregroundMark x1="95802" y1="75315" x2="95802" y2="75315"/>
                          <a14:foregroundMark x1="8015" y1="53652" x2="8015" y2="53652"/>
                          <a14:foregroundMark x1="382" y1="35768" x2="0" y2="34257"/>
                          <a14:foregroundMark x1="0" y1="34257" x2="14885" y2="56423"/>
                          <a14:foregroundMark x1="14885" y1="56423" x2="9924" y2="35768"/>
                          <a14:foregroundMark x1="9924" y1="35768" x2="3817" y2="27960"/>
                          <a14:foregroundMark x1="763" y1="18136" x2="763" y2="18136"/>
                          <a14:foregroundMark x1="1145" y1="20907" x2="1145" y2="20907"/>
                          <a14:foregroundMark x1="83206" y1="54912" x2="83206" y2="54912"/>
                          <a14:foregroundMark x1="83206" y1="59194" x2="83206" y2="59194"/>
                          <a14:foregroundMark x1="83206" y1="63224" x2="83206" y2="63224"/>
                          <a14:foregroundMark x1="83588" y1="67254" x2="83206" y2="54408"/>
                          <a14:foregroundMark x1="83206" y1="70277" x2="83206" y2="70277"/>
                          <a14:foregroundMark x1="83206" y1="68262" x2="96565" y2="72040"/>
                        </a14:backgroundRemoval>
                      </a14:imgEffect>
                    </a14:imgLayer>
                  </a14:imgProps>
                </a:ext>
              </a:extLst>
            </a:blip>
            <a:stretch>
              <a:fillRect/>
            </a:stretch>
          </p:blipFill>
          <p:spPr>
            <a:xfrm>
              <a:off x="4073118" y="2674752"/>
              <a:ext cx="2862254" cy="4189265"/>
            </a:xfrm>
            <a:prstGeom prst="rect">
              <a:avLst/>
            </a:prstGeom>
          </p:spPr>
        </p:pic>
      </p:grpSp>
    </p:spTree>
    <p:extLst>
      <p:ext uri="{BB962C8B-B14F-4D97-AF65-F5344CB8AC3E}">
        <p14:creationId xmlns:p14="http://schemas.microsoft.com/office/powerpoint/2010/main" val="147613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 presetClass="entr" presetSubtype="2" fill="hold" nodeType="afterEffect">
                                  <p:stCondLst>
                                    <p:cond delay="500"/>
                                  </p:stCondLst>
                                  <p:childTnLst>
                                    <p:set>
                                      <p:cBhvr>
                                        <p:cTn id="19" dur="1" fill="hold">
                                          <p:stCondLst>
                                            <p:cond delay="0"/>
                                          </p:stCondLst>
                                        </p:cTn>
                                        <p:tgtEl>
                                          <p:spTgt spid="20">
                                            <p:txEl>
                                              <p:pRg st="0" end="0"/>
                                            </p:txEl>
                                          </p:spTgt>
                                        </p:tgtEl>
                                        <p:attrNameLst>
                                          <p:attrName>style.visibility</p:attrName>
                                        </p:attrNameLst>
                                      </p:cBhvr>
                                      <p:to>
                                        <p:strVal val="visible"/>
                                      </p:to>
                                    </p:set>
                                    <p:anim calcmode="lin" valueType="num">
                                      <p:cBhvr additive="base">
                                        <p:cTn id="2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500"/>
                                  </p:stCondLst>
                                  <p:childTnLst>
                                    <p:set>
                                      <p:cBhvr>
                                        <p:cTn id="24" dur="1" fill="hold">
                                          <p:stCondLst>
                                            <p:cond delay="0"/>
                                          </p:stCondLst>
                                        </p:cTn>
                                        <p:tgtEl>
                                          <p:spTgt spid="20">
                                            <p:txEl>
                                              <p:pRg st="1" end="1"/>
                                            </p:txEl>
                                          </p:spTgt>
                                        </p:tgtEl>
                                        <p:attrNameLst>
                                          <p:attrName>style.visibility</p:attrName>
                                        </p:attrNameLst>
                                      </p:cBhvr>
                                      <p:to>
                                        <p:strVal val="visible"/>
                                      </p:to>
                                    </p:set>
                                    <p:anim calcmode="lin" valueType="num">
                                      <p:cBhvr additive="base">
                                        <p:cTn id="25" dur="500" fill="hold"/>
                                        <p:tgtEl>
                                          <p:spTgt spid="20">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
                                            <p:txEl>
                                              <p:pRg st="1" end="1"/>
                                            </p:txEl>
                                          </p:spTgt>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2" fill="hold" nodeType="afterEffect">
                                  <p:stCondLst>
                                    <p:cond delay="500"/>
                                  </p:stCondLst>
                                  <p:childTnLst>
                                    <p:set>
                                      <p:cBhvr>
                                        <p:cTn id="29" dur="1" fill="hold">
                                          <p:stCondLst>
                                            <p:cond delay="0"/>
                                          </p:stCondLst>
                                        </p:cTn>
                                        <p:tgtEl>
                                          <p:spTgt spid="20">
                                            <p:txEl>
                                              <p:pRg st="2" end="2"/>
                                            </p:txEl>
                                          </p:spTgt>
                                        </p:tgtEl>
                                        <p:attrNameLst>
                                          <p:attrName>style.visibility</p:attrName>
                                        </p:attrNameLst>
                                      </p:cBhvr>
                                      <p:to>
                                        <p:strVal val="visible"/>
                                      </p:to>
                                    </p:set>
                                    <p:anim calcmode="lin" valueType="num">
                                      <p:cBhvr additive="base">
                                        <p:cTn id="30" dur="5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par>
                          <p:cTn id="32" fill="hold">
                            <p:stCondLst>
                              <p:cond delay="4000"/>
                            </p:stCondLst>
                            <p:childTnLst>
                              <p:par>
                                <p:cTn id="33" presetID="2" presetClass="entr" presetSubtype="2" fill="hold" nodeType="afterEffect">
                                  <p:stCondLst>
                                    <p:cond delay="500"/>
                                  </p:stCondLst>
                                  <p:childTnLst>
                                    <p:set>
                                      <p:cBhvr>
                                        <p:cTn id="34" dur="1" fill="hold">
                                          <p:stCondLst>
                                            <p:cond delay="0"/>
                                          </p:stCondLst>
                                        </p:cTn>
                                        <p:tgtEl>
                                          <p:spTgt spid="20">
                                            <p:txEl>
                                              <p:pRg st="3" end="3"/>
                                            </p:txEl>
                                          </p:spTgt>
                                        </p:tgtEl>
                                        <p:attrNameLst>
                                          <p:attrName>style.visibility</p:attrName>
                                        </p:attrNameLst>
                                      </p:cBhvr>
                                      <p:to>
                                        <p:strVal val="visible"/>
                                      </p:to>
                                    </p:set>
                                    <p:anim calcmode="lin" valueType="num">
                                      <p:cBhvr additive="base">
                                        <p:cTn id="35" dur="500" fill="hold"/>
                                        <p:tgtEl>
                                          <p:spTgt spid="20">
                                            <p:txEl>
                                              <p:pRg st="3" end="3"/>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0">
                                            <p:txEl>
                                              <p:pRg st="3" end="3"/>
                                            </p:txEl>
                                          </p:spTgt>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 presetClass="entr" presetSubtype="2" fill="hold" nodeType="afterEffect">
                                  <p:stCondLst>
                                    <p:cond delay="500"/>
                                  </p:stCondLst>
                                  <p:childTnLst>
                                    <p:set>
                                      <p:cBhvr>
                                        <p:cTn id="39" dur="1" fill="hold">
                                          <p:stCondLst>
                                            <p:cond delay="0"/>
                                          </p:stCondLst>
                                        </p:cTn>
                                        <p:tgtEl>
                                          <p:spTgt spid="20">
                                            <p:txEl>
                                              <p:pRg st="4" end="4"/>
                                            </p:txEl>
                                          </p:spTgt>
                                        </p:tgtEl>
                                        <p:attrNameLst>
                                          <p:attrName>style.visibility</p:attrName>
                                        </p:attrNameLst>
                                      </p:cBhvr>
                                      <p:to>
                                        <p:strVal val="visible"/>
                                      </p:to>
                                    </p:set>
                                    <p:anim calcmode="lin" valueType="num">
                                      <p:cBhvr additive="base">
                                        <p:cTn id="40" dur="500" fill="hold"/>
                                        <p:tgtEl>
                                          <p:spTgt spid="20">
                                            <p:txEl>
                                              <p:pRg st="4" end="4"/>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0">
                                            <p:txEl>
                                              <p:pRg st="4" end="4"/>
                                            </p:txEl>
                                          </p:spTgt>
                                        </p:tgtEl>
                                        <p:attrNameLst>
                                          <p:attrName>ppt_y</p:attrName>
                                        </p:attrNameLst>
                                      </p:cBhvr>
                                      <p:tavLst>
                                        <p:tav tm="0">
                                          <p:val>
                                            <p:strVal val="#ppt_y"/>
                                          </p:val>
                                        </p:tav>
                                        <p:tav tm="100000">
                                          <p:val>
                                            <p:strVal val="#ppt_y"/>
                                          </p:val>
                                        </p:tav>
                                      </p:tavLst>
                                    </p:anim>
                                  </p:childTnLst>
                                </p:cTn>
                              </p:par>
                            </p:childTnLst>
                          </p:cTn>
                        </p:par>
                        <p:par>
                          <p:cTn id="42" fill="hold">
                            <p:stCondLst>
                              <p:cond delay="6000"/>
                            </p:stCondLst>
                            <p:childTnLst>
                              <p:par>
                                <p:cTn id="43" presetID="2" presetClass="entr" presetSubtype="2" fill="hold" nodeType="afterEffect">
                                  <p:stCondLst>
                                    <p:cond delay="500"/>
                                  </p:stCondLst>
                                  <p:childTnLst>
                                    <p:set>
                                      <p:cBhvr>
                                        <p:cTn id="44" dur="1" fill="hold">
                                          <p:stCondLst>
                                            <p:cond delay="0"/>
                                          </p:stCondLst>
                                        </p:cTn>
                                        <p:tgtEl>
                                          <p:spTgt spid="20">
                                            <p:txEl>
                                              <p:pRg st="5" end="5"/>
                                            </p:txEl>
                                          </p:spTgt>
                                        </p:tgtEl>
                                        <p:attrNameLst>
                                          <p:attrName>style.visibility</p:attrName>
                                        </p:attrNameLst>
                                      </p:cBhvr>
                                      <p:to>
                                        <p:strVal val="visible"/>
                                      </p:to>
                                    </p:set>
                                    <p:anim calcmode="lin" valueType="num">
                                      <p:cBhvr additive="base">
                                        <p:cTn id="45" dur="500" fill="hold"/>
                                        <p:tgtEl>
                                          <p:spTgt spid="20">
                                            <p:txEl>
                                              <p:pRg st="5" end="5"/>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0">
                                            <p:txEl>
                                              <p:pRg st="5" end="5"/>
                                            </p:txEl>
                                          </p:spTgt>
                                        </p:tgtEl>
                                        <p:attrNameLst>
                                          <p:attrName>ppt_y</p:attrName>
                                        </p:attrNameLst>
                                      </p:cBhvr>
                                      <p:tavLst>
                                        <p:tav tm="0">
                                          <p:val>
                                            <p:strVal val="#ppt_y"/>
                                          </p:val>
                                        </p:tav>
                                        <p:tav tm="100000">
                                          <p:val>
                                            <p:strVal val="#ppt_y"/>
                                          </p:val>
                                        </p:tav>
                                      </p:tavLst>
                                    </p:anim>
                                  </p:childTnLst>
                                </p:cTn>
                              </p:par>
                            </p:childTnLst>
                          </p:cTn>
                        </p:par>
                        <p:par>
                          <p:cTn id="47" fill="hold">
                            <p:stCondLst>
                              <p:cond delay="7000"/>
                            </p:stCondLst>
                            <p:childTnLst>
                              <p:par>
                                <p:cTn id="48" presetID="2" presetClass="entr" presetSubtype="2" fill="hold" nodeType="afterEffect">
                                  <p:stCondLst>
                                    <p:cond delay="500"/>
                                  </p:stCondLst>
                                  <p:childTnLst>
                                    <p:set>
                                      <p:cBhvr>
                                        <p:cTn id="49" dur="1" fill="hold">
                                          <p:stCondLst>
                                            <p:cond delay="0"/>
                                          </p:stCondLst>
                                        </p:cTn>
                                        <p:tgtEl>
                                          <p:spTgt spid="20">
                                            <p:txEl>
                                              <p:pRg st="6" end="6"/>
                                            </p:txEl>
                                          </p:spTgt>
                                        </p:tgtEl>
                                        <p:attrNameLst>
                                          <p:attrName>style.visibility</p:attrName>
                                        </p:attrNameLst>
                                      </p:cBhvr>
                                      <p:to>
                                        <p:strVal val="visible"/>
                                      </p:to>
                                    </p:set>
                                    <p:anim calcmode="lin" valueType="num">
                                      <p:cBhvr additive="base">
                                        <p:cTn id="50" dur="500" fill="hold"/>
                                        <p:tgtEl>
                                          <p:spTgt spid="20">
                                            <p:txEl>
                                              <p:pRg st="6" end="6"/>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101600"/>
            <a:ext cx="10318690" cy="1325880"/>
          </a:xfrm>
        </p:spPr>
        <p:txBody>
          <a:bodyPr>
            <a:normAutofit/>
          </a:bodyPr>
          <a:lstStyle/>
          <a:p>
            <a:r>
              <a:rPr lang="en-US" sz="4000"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ea typeface="+mn-ea"/>
                <a:cs typeface="+mn-cs"/>
              </a:rPr>
              <a:t>6.Proper awareness</a:t>
            </a:r>
          </a:p>
        </p:txBody>
      </p:sp>
      <p:graphicFrame>
        <p:nvGraphicFramePr>
          <p:cNvPr id="16" name="Diagram 15">
            <a:extLst>
              <a:ext uri="{FF2B5EF4-FFF2-40B4-BE49-F238E27FC236}">
                <a16:creationId xmlns:a16="http://schemas.microsoft.com/office/drawing/2014/main" id="{455EC476-F047-2D49-2093-1044BCA4DCEF}"/>
              </a:ext>
            </a:extLst>
          </p:cNvPr>
          <p:cNvGraphicFramePr/>
          <p:nvPr>
            <p:extLst>
              <p:ext uri="{D42A27DB-BD31-4B8C-83A1-F6EECF244321}">
                <p14:modId xmlns:p14="http://schemas.microsoft.com/office/powerpoint/2010/main" val="2760135332"/>
              </p:ext>
            </p:extLst>
          </p:nvPr>
        </p:nvGraphicFramePr>
        <p:xfrm>
          <a:off x="1321510" y="733084"/>
          <a:ext cx="10032290" cy="3579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5" name="Date Placeholder 9">
            <a:extLst>
              <a:ext uri="{FF2B5EF4-FFF2-40B4-BE49-F238E27FC236}">
                <a16:creationId xmlns:a16="http://schemas.microsoft.com/office/drawing/2014/main" id="{25E170F1-8684-6E43-F05E-3BA088F7EA95}"/>
              </a:ext>
            </a:extLst>
          </p:cNvPr>
          <p:cNvSpPr>
            <a:spLocks noGrp="1"/>
          </p:cNvSpPr>
          <p:nvPr>
            <p:ph type="dt" sz="half" idx="10"/>
          </p:nvPr>
        </p:nvSpPr>
        <p:spPr>
          <a:xfrm>
            <a:off x="838200" y="6356350"/>
            <a:ext cx="1371600" cy="365125"/>
          </a:xfrm>
        </p:spPr>
        <p:txBody>
          <a:bodyPr/>
          <a:lstStyle/>
          <a:p>
            <a:r>
              <a:rPr lang="en-US" dirty="0"/>
              <a:t>13 April 2023</a:t>
            </a:r>
          </a:p>
        </p:txBody>
      </p:sp>
      <p:sp>
        <p:nvSpPr>
          <p:cNvPr id="6" name="Footer Placeholder 4">
            <a:extLst>
              <a:ext uri="{FF2B5EF4-FFF2-40B4-BE49-F238E27FC236}">
                <a16:creationId xmlns:a16="http://schemas.microsoft.com/office/drawing/2014/main" id="{15A3C684-1F9C-5302-B547-458EC08684FE}"/>
              </a:ext>
            </a:extLst>
          </p:cNvPr>
          <p:cNvSpPr>
            <a:spLocks noGrp="1"/>
          </p:cNvSpPr>
          <p:nvPr>
            <p:ph type="ftr" sz="quarter" idx="11"/>
          </p:nvPr>
        </p:nvSpPr>
        <p:spPr>
          <a:xfrm>
            <a:off x="3867912" y="6356350"/>
            <a:ext cx="2743200" cy="365125"/>
          </a:xfrm>
        </p:spPr>
        <p:txBody>
          <a:bodyPr/>
          <a:lstStyle/>
          <a:p>
            <a:r>
              <a:rPr lang="en-ZA" dirty="0"/>
              <a:t>Subway Security System</a:t>
            </a:r>
          </a:p>
        </p:txBody>
      </p:sp>
      <p:pic>
        <p:nvPicPr>
          <p:cNvPr id="3074" name="Picture 2" descr="Subway safety awareness poster, Tokyo Station, Tokyo, Japan, Stock Photo,  Picture And Rights Managed Image. Pic. SSB-442-36593 | agefotostock">
            <a:extLst>
              <a:ext uri="{FF2B5EF4-FFF2-40B4-BE49-F238E27FC236}">
                <a16:creationId xmlns:a16="http://schemas.microsoft.com/office/drawing/2014/main" id="{B3F6121E-497C-8A8A-DD19-4B281BD27C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257040"/>
            <a:ext cx="3547745" cy="26151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Banner is seen outside Charing Cross train station creating awareness on  social distancing and other rules for travel.Coronavirus restriction signs  and reminders are seen around London as the capital has been">
            <a:extLst>
              <a:ext uri="{FF2B5EF4-FFF2-40B4-BE49-F238E27FC236}">
                <a16:creationId xmlns:a16="http://schemas.microsoft.com/office/drawing/2014/main" id="{0D428B8F-0A48-D6BF-07CF-32BAA2E8DB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618" b="12327"/>
          <a:stretch/>
        </p:blipFill>
        <p:spPr bwMode="auto">
          <a:xfrm>
            <a:off x="3531310" y="4244505"/>
            <a:ext cx="6137275" cy="26276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ubway Quiz: Test your knowledge of the TTC | The Star">
            <a:extLst>
              <a:ext uri="{FF2B5EF4-FFF2-40B4-BE49-F238E27FC236}">
                <a16:creationId xmlns:a16="http://schemas.microsoft.com/office/drawing/2014/main" id="{01D29437-18D8-B068-3140-D26226027E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8585" y="4257040"/>
            <a:ext cx="2619375" cy="261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14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graphicEl>
                                              <a:dgm id="{2D00CC4E-8E71-4FA3-8B67-820277C2939F}"/>
                                            </p:graphicEl>
                                          </p:spTgt>
                                        </p:tgtEl>
                                        <p:attrNameLst>
                                          <p:attrName>style.visibility</p:attrName>
                                        </p:attrNameLst>
                                      </p:cBhvr>
                                      <p:to>
                                        <p:strVal val="visible"/>
                                      </p:to>
                                    </p:set>
                                    <p:anim calcmode="lin" valueType="num">
                                      <p:cBhvr additive="base">
                                        <p:cTn id="7" dur="500" fill="hold"/>
                                        <p:tgtEl>
                                          <p:spTgt spid="16">
                                            <p:graphicEl>
                                              <a:dgm id="{2D00CC4E-8E71-4FA3-8B67-820277C2939F}"/>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
                                            <p:graphicEl>
                                              <a:dgm id="{2D00CC4E-8E71-4FA3-8B67-820277C2939F}"/>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graphicEl>
                                              <a:dgm id="{F03BB957-8B48-485B-B2CA-58BCBD5D8369}"/>
                                            </p:graphicEl>
                                          </p:spTgt>
                                        </p:tgtEl>
                                        <p:attrNameLst>
                                          <p:attrName>style.visibility</p:attrName>
                                        </p:attrNameLst>
                                      </p:cBhvr>
                                      <p:to>
                                        <p:strVal val="visible"/>
                                      </p:to>
                                    </p:set>
                                    <p:anim calcmode="lin" valueType="num">
                                      <p:cBhvr additive="base">
                                        <p:cTn id="13" dur="500" fill="hold"/>
                                        <p:tgtEl>
                                          <p:spTgt spid="16">
                                            <p:graphicEl>
                                              <a:dgm id="{F03BB957-8B48-485B-B2CA-58BCBD5D8369}"/>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
                                            <p:graphicEl>
                                              <a:dgm id="{F03BB957-8B48-485B-B2CA-58BCBD5D836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E353-8CC7-6605-DE3F-B8F69E69F3FA}"/>
              </a:ext>
            </a:extLst>
          </p:cNvPr>
          <p:cNvSpPr>
            <a:spLocks noGrp="1"/>
          </p:cNvSpPr>
          <p:nvPr>
            <p:ph type="title"/>
          </p:nvPr>
        </p:nvSpPr>
        <p:spPr>
          <a:xfrm>
            <a:off x="-452120" y="522117"/>
            <a:ext cx="10515600" cy="1325563"/>
          </a:xfrm>
        </p:spPr>
        <p:txBody>
          <a:bodyPr/>
          <a:lstStyle/>
          <a:p>
            <a:pPr algn="ctr"/>
            <a:r>
              <a:rPr lang="en-US" dirty="0"/>
              <a:t>budgeting</a:t>
            </a:r>
          </a:p>
        </p:txBody>
      </p:sp>
      <p:sp>
        <p:nvSpPr>
          <p:cNvPr id="5" name="Slide Number Placeholder 4">
            <a:extLst>
              <a:ext uri="{FF2B5EF4-FFF2-40B4-BE49-F238E27FC236}">
                <a16:creationId xmlns:a16="http://schemas.microsoft.com/office/drawing/2014/main" id="{6276ADB3-ED3C-E55D-E421-F4C6B2A90FDB}"/>
              </a:ext>
            </a:extLst>
          </p:cNvPr>
          <p:cNvSpPr>
            <a:spLocks noGrp="1"/>
          </p:cNvSpPr>
          <p:nvPr>
            <p:ph type="sldNum" sz="quarter" idx="12"/>
          </p:nvPr>
        </p:nvSpPr>
        <p:spPr/>
        <p:txBody>
          <a:bodyPr/>
          <a:lstStyle/>
          <a:p>
            <a:fld id="{B5CEABB6-07DC-46E8-9B57-56EC44A396E5}" type="slidenum">
              <a:rPr lang="en-US" smtClean="0"/>
              <a:t>11</a:t>
            </a:fld>
            <a:endParaRPr lang="en-US" dirty="0"/>
          </a:p>
        </p:txBody>
      </p:sp>
      <p:graphicFrame>
        <p:nvGraphicFramePr>
          <p:cNvPr id="3" name="Diagram 2">
            <a:extLst>
              <a:ext uri="{FF2B5EF4-FFF2-40B4-BE49-F238E27FC236}">
                <a16:creationId xmlns:a16="http://schemas.microsoft.com/office/drawing/2014/main" id="{A21A087E-3063-B8BB-589B-52D607BE1642}"/>
              </a:ext>
            </a:extLst>
          </p:cNvPr>
          <p:cNvGraphicFramePr/>
          <p:nvPr>
            <p:extLst>
              <p:ext uri="{D42A27DB-BD31-4B8C-83A1-F6EECF244321}">
                <p14:modId xmlns:p14="http://schemas.microsoft.com/office/powerpoint/2010/main" val="2800877240"/>
              </p:ext>
            </p:extLst>
          </p:nvPr>
        </p:nvGraphicFramePr>
        <p:xfrm>
          <a:off x="838200" y="2113876"/>
          <a:ext cx="8316951" cy="4404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9">
            <a:extLst>
              <a:ext uri="{FF2B5EF4-FFF2-40B4-BE49-F238E27FC236}">
                <a16:creationId xmlns:a16="http://schemas.microsoft.com/office/drawing/2014/main" id="{6C7F428B-F2FC-7DCC-24A3-AC89348E0818}"/>
              </a:ext>
            </a:extLst>
          </p:cNvPr>
          <p:cNvSpPr>
            <a:spLocks noGrp="1"/>
          </p:cNvSpPr>
          <p:nvPr>
            <p:ph type="dt" sz="half" idx="10"/>
          </p:nvPr>
        </p:nvSpPr>
        <p:spPr>
          <a:xfrm>
            <a:off x="838200" y="6356350"/>
            <a:ext cx="1371600" cy="365125"/>
          </a:xfrm>
        </p:spPr>
        <p:txBody>
          <a:bodyPr/>
          <a:lstStyle/>
          <a:p>
            <a:r>
              <a:rPr lang="en-US" dirty="0"/>
              <a:t>13 April 2023</a:t>
            </a:r>
          </a:p>
        </p:txBody>
      </p:sp>
      <p:sp>
        <p:nvSpPr>
          <p:cNvPr id="6" name="Footer Placeholder 4">
            <a:extLst>
              <a:ext uri="{FF2B5EF4-FFF2-40B4-BE49-F238E27FC236}">
                <a16:creationId xmlns:a16="http://schemas.microsoft.com/office/drawing/2014/main" id="{43C96DF0-8437-9D26-6802-A552094FEEEE}"/>
              </a:ext>
            </a:extLst>
          </p:cNvPr>
          <p:cNvSpPr>
            <a:spLocks noGrp="1"/>
          </p:cNvSpPr>
          <p:nvPr>
            <p:ph type="ftr" sz="quarter" idx="11"/>
          </p:nvPr>
        </p:nvSpPr>
        <p:spPr>
          <a:xfrm>
            <a:off x="3867912" y="6356350"/>
            <a:ext cx="2743200" cy="365125"/>
          </a:xfrm>
        </p:spPr>
        <p:txBody>
          <a:bodyPr/>
          <a:lstStyle/>
          <a:p>
            <a:r>
              <a:rPr lang="en-ZA" dirty="0"/>
              <a:t>Subway Security System</a:t>
            </a:r>
          </a:p>
        </p:txBody>
      </p:sp>
      <p:pic>
        <p:nvPicPr>
          <p:cNvPr id="4098" name="Picture 2" descr="Budgeting for Beginners: How to Budget Smarter | Industry Today">
            <a:extLst>
              <a:ext uri="{FF2B5EF4-FFF2-40B4-BE49-F238E27FC236}">
                <a16:creationId xmlns:a16="http://schemas.microsoft.com/office/drawing/2014/main" id="{33141AB8-12B3-FE71-2E1D-068EFE91D6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0274" y="-50800"/>
            <a:ext cx="3661726" cy="20612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95,200+ Budget Illustrations, Royalty-Free Vector Graphics &amp; Clip Art -  iStock | Business budget, Finance, Money">
            <a:extLst>
              <a:ext uri="{FF2B5EF4-FFF2-40B4-BE49-F238E27FC236}">
                <a16:creationId xmlns:a16="http://schemas.microsoft.com/office/drawing/2014/main" id="{A26242F6-500E-C2B9-3629-EC5C166FC9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5152" y="2022436"/>
            <a:ext cx="3073616" cy="24157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udget Investment, finance, saving, cartoon png | PNGEgg">
            <a:extLst>
              <a:ext uri="{FF2B5EF4-FFF2-40B4-BE49-F238E27FC236}">
                <a16:creationId xmlns:a16="http://schemas.microsoft.com/office/drawing/2014/main" id="{DBB386D1-639D-E8B2-7612-C188D724E6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55152" y="4316319"/>
            <a:ext cx="3073616" cy="246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3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
                                            <p:graphicEl>
                                              <a:dgm id="{053413FD-0240-41DD-9D75-B15139409031}"/>
                                            </p:graphicEl>
                                          </p:spTgt>
                                        </p:tgtEl>
                                        <p:attrNameLst>
                                          <p:attrName>style.visibility</p:attrName>
                                        </p:attrNameLst>
                                      </p:cBhvr>
                                      <p:to>
                                        <p:strVal val="visible"/>
                                      </p:to>
                                    </p:set>
                                    <p:anim calcmode="lin" valueType="num">
                                      <p:cBhvr additive="base">
                                        <p:cTn id="14" dur="500" fill="hold"/>
                                        <p:tgtEl>
                                          <p:spTgt spid="3">
                                            <p:graphicEl>
                                              <a:dgm id="{053413FD-0240-41DD-9D75-B15139409031}"/>
                                            </p:graphic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graphicEl>
                                              <a:dgm id="{053413FD-0240-41DD-9D75-B15139409031}"/>
                                            </p:graphic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
                                            <p:graphicEl>
                                              <a:dgm id="{0C941601-54C4-48FD-81A7-BD47006B57F3}"/>
                                            </p:graphicEl>
                                          </p:spTgt>
                                        </p:tgtEl>
                                        <p:attrNameLst>
                                          <p:attrName>style.visibility</p:attrName>
                                        </p:attrNameLst>
                                      </p:cBhvr>
                                      <p:to>
                                        <p:strVal val="visible"/>
                                      </p:to>
                                    </p:set>
                                    <p:anim calcmode="lin" valueType="num">
                                      <p:cBhvr additive="base">
                                        <p:cTn id="20" dur="500" fill="hold"/>
                                        <p:tgtEl>
                                          <p:spTgt spid="3">
                                            <p:graphicEl>
                                              <a:dgm id="{0C941601-54C4-48FD-81A7-BD47006B57F3}"/>
                                            </p:graphic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graphicEl>
                                              <a:dgm id="{0C941601-54C4-48FD-81A7-BD47006B57F3}"/>
                                            </p:graphic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
                                            <p:graphicEl>
                                              <a:dgm id="{4F0EB935-CA24-4795-A060-620826E589D0}"/>
                                            </p:graphicEl>
                                          </p:spTgt>
                                        </p:tgtEl>
                                        <p:attrNameLst>
                                          <p:attrName>style.visibility</p:attrName>
                                        </p:attrNameLst>
                                      </p:cBhvr>
                                      <p:to>
                                        <p:strVal val="visible"/>
                                      </p:to>
                                    </p:set>
                                    <p:anim calcmode="lin" valueType="num">
                                      <p:cBhvr additive="base">
                                        <p:cTn id="26" dur="500" fill="hold"/>
                                        <p:tgtEl>
                                          <p:spTgt spid="3">
                                            <p:graphicEl>
                                              <a:dgm id="{4F0EB935-CA24-4795-A060-620826E589D0}"/>
                                            </p:graphic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graphicEl>
                                              <a:dgm id="{4F0EB935-CA24-4795-A060-620826E589D0}"/>
                                            </p:graphic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graphicEl>
                                              <a:dgm id="{643694B7-55AA-46BA-822D-DD9D01D9D3C6}"/>
                                            </p:graphicEl>
                                          </p:spTgt>
                                        </p:tgtEl>
                                        <p:attrNameLst>
                                          <p:attrName>style.visibility</p:attrName>
                                        </p:attrNameLst>
                                      </p:cBhvr>
                                      <p:to>
                                        <p:strVal val="visible"/>
                                      </p:to>
                                    </p:set>
                                    <p:anim calcmode="lin" valueType="num">
                                      <p:cBhvr additive="base">
                                        <p:cTn id="32" dur="500" fill="hold"/>
                                        <p:tgtEl>
                                          <p:spTgt spid="3">
                                            <p:graphicEl>
                                              <a:dgm id="{643694B7-55AA-46BA-822D-DD9D01D9D3C6}"/>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graphicEl>
                                              <a:dgm id="{643694B7-55AA-46BA-822D-DD9D01D9D3C6}"/>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C1BE240-59DC-175E-5B1A-BF23476F13E1}"/>
              </a:ext>
            </a:extLst>
          </p:cNvPr>
          <p:cNvSpPr>
            <a:spLocks noGrp="1"/>
          </p:cNvSpPr>
          <p:nvPr>
            <p:ph type="title"/>
          </p:nvPr>
        </p:nvSpPr>
        <p:spPr>
          <a:xfrm>
            <a:off x="3261360" y="-95824"/>
            <a:ext cx="5669280" cy="1325563"/>
          </a:xfrm>
        </p:spPr>
        <p:txBody>
          <a:bodyPr/>
          <a:lstStyle/>
          <a:p>
            <a:pPr algn="ctr"/>
            <a:r>
              <a:rPr lang="en-US" dirty="0"/>
              <a:t>Benefits</a:t>
            </a:r>
          </a:p>
        </p:txBody>
      </p:sp>
      <p:sp>
        <p:nvSpPr>
          <p:cNvPr id="18" name="Text Placeholder 3">
            <a:extLst>
              <a:ext uri="{FF2B5EF4-FFF2-40B4-BE49-F238E27FC236}">
                <a16:creationId xmlns:a16="http://schemas.microsoft.com/office/drawing/2014/main" id="{13A0EF0D-B86F-6478-DB1C-6E5A5A1CB4F8}"/>
              </a:ext>
            </a:extLst>
          </p:cNvPr>
          <p:cNvSpPr>
            <a:spLocks noGrp="1"/>
          </p:cNvSpPr>
          <p:nvPr>
            <p:ph type="body" sz="quarter" idx="13"/>
          </p:nvPr>
        </p:nvSpPr>
        <p:spPr>
          <a:xfrm>
            <a:off x="6015158" y="2514600"/>
            <a:ext cx="5669280" cy="320040"/>
          </a:xfrm>
        </p:spPr>
        <p:txBody>
          <a:bodyPr>
            <a:normAutofit fontScale="85000" lnSpcReduction="10000"/>
          </a:bodyPr>
          <a:lstStyle/>
          <a:p>
            <a:r>
              <a:rPr lang="en-US" dirty="0"/>
              <a:t> </a:t>
            </a:r>
          </a:p>
        </p:txBody>
      </p:sp>
      <p:graphicFrame>
        <p:nvGraphicFramePr>
          <p:cNvPr id="2" name="Diagram 1">
            <a:extLst>
              <a:ext uri="{FF2B5EF4-FFF2-40B4-BE49-F238E27FC236}">
                <a16:creationId xmlns:a16="http://schemas.microsoft.com/office/drawing/2014/main" id="{26496B3A-93F7-9460-0D19-3442CD32136B}"/>
              </a:ext>
            </a:extLst>
          </p:cNvPr>
          <p:cNvGraphicFramePr/>
          <p:nvPr>
            <p:extLst>
              <p:ext uri="{D42A27DB-BD31-4B8C-83A1-F6EECF244321}">
                <p14:modId xmlns:p14="http://schemas.microsoft.com/office/powerpoint/2010/main" val="1760148187"/>
              </p:ext>
            </p:extLst>
          </p:nvPr>
        </p:nvGraphicFramePr>
        <p:xfrm>
          <a:off x="5482883" y="985615"/>
          <a:ext cx="6027084" cy="6075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Slide Number Placeholder 12">
            <a:extLst>
              <a:ext uri="{FF2B5EF4-FFF2-40B4-BE49-F238E27FC236}">
                <a16:creationId xmlns:a16="http://schemas.microsoft.com/office/drawing/2014/main" id="{D7D7A88E-65DB-3D58-8B34-328A2C80B441}"/>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12</a:t>
            </a:fld>
            <a:endParaRPr lang="en-US" dirty="0"/>
          </a:p>
        </p:txBody>
      </p:sp>
      <p:sp>
        <p:nvSpPr>
          <p:cNvPr id="3" name="Date Placeholder 9">
            <a:extLst>
              <a:ext uri="{FF2B5EF4-FFF2-40B4-BE49-F238E27FC236}">
                <a16:creationId xmlns:a16="http://schemas.microsoft.com/office/drawing/2014/main" id="{802A1176-59FC-73B2-B303-3D25C1D8CAEB}"/>
              </a:ext>
            </a:extLst>
          </p:cNvPr>
          <p:cNvSpPr>
            <a:spLocks noGrp="1"/>
          </p:cNvSpPr>
          <p:nvPr>
            <p:ph type="dt" sz="half" idx="10"/>
          </p:nvPr>
        </p:nvSpPr>
        <p:spPr>
          <a:xfrm>
            <a:off x="838200" y="6356350"/>
            <a:ext cx="1371600" cy="365125"/>
          </a:xfrm>
        </p:spPr>
        <p:txBody>
          <a:bodyPr/>
          <a:lstStyle/>
          <a:p>
            <a:r>
              <a:rPr lang="en-US" dirty="0"/>
              <a:t>13 April 2023</a:t>
            </a:r>
          </a:p>
        </p:txBody>
      </p:sp>
      <p:sp>
        <p:nvSpPr>
          <p:cNvPr id="4" name="Footer Placeholder 4">
            <a:extLst>
              <a:ext uri="{FF2B5EF4-FFF2-40B4-BE49-F238E27FC236}">
                <a16:creationId xmlns:a16="http://schemas.microsoft.com/office/drawing/2014/main" id="{03905496-3E4F-F759-E888-BC4D7D22B014}"/>
              </a:ext>
            </a:extLst>
          </p:cNvPr>
          <p:cNvSpPr>
            <a:spLocks noGrp="1"/>
          </p:cNvSpPr>
          <p:nvPr>
            <p:ph type="ftr" sz="quarter" idx="11"/>
          </p:nvPr>
        </p:nvSpPr>
        <p:spPr>
          <a:xfrm>
            <a:off x="3867912" y="6356350"/>
            <a:ext cx="2743200" cy="365125"/>
          </a:xfrm>
        </p:spPr>
        <p:txBody>
          <a:bodyPr/>
          <a:lstStyle/>
          <a:p>
            <a:r>
              <a:rPr lang="en-ZA" dirty="0"/>
              <a:t>Subway Security System</a:t>
            </a:r>
          </a:p>
        </p:txBody>
      </p:sp>
      <p:pic>
        <p:nvPicPr>
          <p:cNvPr id="5122" name="Picture 2" descr="Eric Adams Wants Weapons Detectors in the Subway. Would That Bring Safety  or &quot;Absolute Chaos&quot;? - New York Focus">
            <a:extLst>
              <a:ext uri="{FF2B5EF4-FFF2-40B4-BE49-F238E27FC236}">
                <a16:creationId xmlns:a16="http://schemas.microsoft.com/office/drawing/2014/main" id="{980C7D39-25F3-4333-0759-F8C94E002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 y="472440"/>
            <a:ext cx="24955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11 must-haves to make your subway commute a little less awful">
            <a:extLst>
              <a:ext uri="{FF2B5EF4-FFF2-40B4-BE49-F238E27FC236}">
                <a16:creationId xmlns:a16="http://schemas.microsoft.com/office/drawing/2014/main" id="{4E661E2E-BBC1-80F5-1959-1B0A66A60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1658" y="2478064"/>
            <a:ext cx="3875087" cy="258259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eijing tightens subway security check- China.org.cn">
            <a:extLst>
              <a:ext uri="{FF2B5EF4-FFF2-40B4-BE49-F238E27FC236}">
                <a16:creationId xmlns:a16="http://schemas.microsoft.com/office/drawing/2014/main" id="{D3565EA5-B70A-EE0B-CDA7-BC5D282812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171122"/>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802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2">
                                            <p:graphicEl>
                                              <a:dgm id="{97BE27DA-5057-41D9-8399-F44D24A6EB44}"/>
                                            </p:graphicEl>
                                          </p:spTgt>
                                        </p:tgtEl>
                                        <p:attrNameLst>
                                          <p:attrName>style.visibility</p:attrName>
                                        </p:attrNameLst>
                                      </p:cBhvr>
                                      <p:to>
                                        <p:strVal val="visible"/>
                                      </p:to>
                                    </p:set>
                                    <p:anim calcmode="lin" valueType="num">
                                      <p:cBhvr additive="base">
                                        <p:cTn id="14" dur="500" fill="hold"/>
                                        <p:tgtEl>
                                          <p:spTgt spid="2">
                                            <p:graphicEl>
                                              <a:dgm id="{97BE27DA-5057-41D9-8399-F44D24A6EB44}"/>
                                            </p:graphic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2">
                                            <p:graphicEl>
                                              <a:dgm id="{97BE27DA-5057-41D9-8399-F44D24A6EB44}"/>
                                            </p:graphic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2">
                                            <p:graphicEl>
                                              <a:dgm id="{3F812929-6854-414E-9DCB-A12ED234C6CD}"/>
                                            </p:graphicEl>
                                          </p:spTgt>
                                        </p:tgtEl>
                                        <p:attrNameLst>
                                          <p:attrName>style.visibility</p:attrName>
                                        </p:attrNameLst>
                                      </p:cBhvr>
                                      <p:to>
                                        <p:strVal val="visible"/>
                                      </p:to>
                                    </p:set>
                                    <p:anim calcmode="lin" valueType="num">
                                      <p:cBhvr additive="base">
                                        <p:cTn id="20" dur="500" fill="hold"/>
                                        <p:tgtEl>
                                          <p:spTgt spid="2">
                                            <p:graphicEl>
                                              <a:dgm id="{3F812929-6854-414E-9DCB-A12ED234C6CD}"/>
                                            </p:graphic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2">
                                            <p:graphicEl>
                                              <a:dgm id="{3F812929-6854-414E-9DCB-A12ED234C6CD}"/>
                                            </p:graphic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2">
                                            <p:graphicEl>
                                              <a:dgm id="{141A61F2-DBDB-441F-8460-4363BDCCD5FE}"/>
                                            </p:graphicEl>
                                          </p:spTgt>
                                        </p:tgtEl>
                                        <p:attrNameLst>
                                          <p:attrName>style.visibility</p:attrName>
                                        </p:attrNameLst>
                                      </p:cBhvr>
                                      <p:to>
                                        <p:strVal val="visible"/>
                                      </p:to>
                                    </p:set>
                                    <p:anim calcmode="lin" valueType="num">
                                      <p:cBhvr additive="base">
                                        <p:cTn id="26" dur="500" fill="hold"/>
                                        <p:tgtEl>
                                          <p:spTgt spid="2">
                                            <p:graphicEl>
                                              <a:dgm id="{141A61F2-DBDB-441F-8460-4363BDCCD5FE}"/>
                                            </p:graphic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2">
                                            <p:graphicEl>
                                              <a:dgm id="{141A61F2-DBDB-441F-8460-4363BDCCD5FE}"/>
                                            </p:graphic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
                                            <p:graphicEl>
                                              <a:dgm id="{7CEDD7C2-854C-4279-8020-F1B55F0F75D5}"/>
                                            </p:graphicEl>
                                          </p:spTgt>
                                        </p:tgtEl>
                                        <p:attrNameLst>
                                          <p:attrName>style.visibility</p:attrName>
                                        </p:attrNameLst>
                                      </p:cBhvr>
                                      <p:to>
                                        <p:strVal val="visible"/>
                                      </p:to>
                                    </p:set>
                                    <p:anim calcmode="lin" valueType="num">
                                      <p:cBhvr additive="base">
                                        <p:cTn id="32" dur="500" fill="hold"/>
                                        <p:tgtEl>
                                          <p:spTgt spid="2">
                                            <p:graphicEl>
                                              <a:dgm id="{7CEDD7C2-854C-4279-8020-F1B55F0F75D5}"/>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
                                            <p:graphicEl>
                                              <a:dgm id="{7CEDD7C2-854C-4279-8020-F1B55F0F75D5}"/>
                                            </p:graphic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2">
                                            <p:graphicEl>
                                              <a:dgm id="{ECB5D82F-702F-43A3-A94E-30DDCFCD777C}"/>
                                            </p:graphicEl>
                                          </p:spTgt>
                                        </p:tgtEl>
                                        <p:attrNameLst>
                                          <p:attrName>style.visibility</p:attrName>
                                        </p:attrNameLst>
                                      </p:cBhvr>
                                      <p:to>
                                        <p:strVal val="visible"/>
                                      </p:to>
                                    </p:set>
                                    <p:anim calcmode="lin" valueType="num">
                                      <p:cBhvr additive="base">
                                        <p:cTn id="38" dur="500" fill="hold"/>
                                        <p:tgtEl>
                                          <p:spTgt spid="2">
                                            <p:graphicEl>
                                              <a:dgm id="{ECB5D82F-702F-43A3-A94E-30DDCFCD777C}"/>
                                            </p:graphic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
                                            <p:graphicEl>
                                              <a:dgm id="{ECB5D82F-702F-43A3-A94E-30DDCFCD777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Graphic spid="2"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2">
            <a:extLst>
              <a:ext uri="{FF2B5EF4-FFF2-40B4-BE49-F238E27FC236}">
                <a16:creationId xmlns:a16="http://schemas.microsoft.com/office/drawing/2014/main" id="{1C07B718-9354-5621-D9D0-165D23B572C6}"/>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13</a:t>
            </a:fld>
            <a:endParaRPr lang="en-US" dirty="0"/>
          </a:p>
        </p:txBody>
      </p:sp>
      <p:sp>
        <p:nvSpPr>
          <p:cNvPr id="30" name="Slide Number Placeholder 12">
            <a:extLst>
              <a:ext uri="{FF2B5EF4-FFF2-40B4-BE49-F238E27FC236}">
                <a16:creationId xmlns:a16="http://schemas.microsoft.com/office/drawing/2014/main" id="{4E8AFCD8-D780-32E7-7A9E-AB955909C3CE}"/>
              </a:ext>
            </a:extLst>
          </p:cNvPr>
          <p:cNvSpPr txBox="1">
            <a:spLocks/>
          </p:cNvSpPr>
          <p:nvPr/>
        </p:nvSpPr>
        <p:spPr>
          <a:xfrm>
            <a:off x="10065684" y="6356350"/>
            <a:ext cx="164592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13</a:t>
            </a:fld>
            <a:endParaRPr lang="en-US" dirty="0"/>
          </a:p>
        </p:txBody>
      </p:sp>
      <p:sp>
        <p:nvSpPr>
          <p:cNvPr id="31" name="Title 1">
            <a:extLst>
              <a:ext uri="{FF2B5EF4-FFF2-40B4-BE49-F238E27FC236}">
                <a16:creationId xmlns:a16="http://schemas.microsoft.com/office/drawing/2014/main" id="{A5F7F06A-965F-F7F5-0A5F-00E290745B65}"/>
              </a:ext>
            </a:extLst>
          </p:cNvPr>
          <p:cNvSpPr txBox="1">
            <a:spLocks/>
          </p:cNvSpPr>
          <p:nvPr/>
        </p:nvSpPr>
        <p:spPr>
          <a:xfrm>
            <a:off x="1868353" y="85725"/>
            <a:ext cx="10202813"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en-US" sz="3000" dirty="0">
                <a:latin typeface="Arial" panose="020B0604020202020204" pitchFamily="34" charset="0"/>
                <a:cs typeface="Arial" panose="020B0604020202020204" pitchFamily="34" charset="0"/>
              </a:rPr>
              <a:t>Values that our project brings to the public, business, and government</a:t>
            </a:r>
          </a:p>
        </p:txBody>
      </p:sp>
      <p:graphicFrame>
        <p:nvGraphicFramePr>
          <p:cNvPr id="32" name="Diagram 31">
            <a:extLst>
              <a:ext uri="{FF2B5EF4-FFF2-40B4-BE49-F238E27FC236}">
                <a16:creationId xmlns:a16="http://schemas.microsoft.com/office/drawing/2014/main" id="{ED2EB0FB-3071-EEF2-D927-6D869D0AE7F6}"/>
              </a:ext>
            </a:extLst>
          </p:cNvPr>
          <p:cNvGraphicFramePr/>
          <p:nvPr>
            <p:extLst>
              <p:ext uri="{D42A27DB-BD31-4B8C-83A1-F6EECF244321}">
                <p14:modId xmlns:p14="http://schemas.microsoft.com/office/powerpoint/2010/main" val="4106821624"/>
              </p:ext>
            </p:extLst>
          </p:nvPr>
        </p:nvGraphicFramePr>
        <p:xfrm>
          <a:off x="416560" y="1303537"/>
          <a:ext cx="5609336" cy="4670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id="{B403E67E-65B8-1E3C-DC7E-AB8B47E55920}"/>
              </a:ext>
            </a:extLst>
          </p:cNvPr>
          <p:cNvGrpSpPr/>
          <p:nvPr/>
        </p:nvGrpSpPr>
        <p:grpSpPr>
          <a:xfrm>
            <a:off x="5276596" y="1303537"/>
            <a:ext cx="6630924" cy="2252463"/>
            <a:chOff x="0" y="95374"/>
            <a:chExt cx="7305040" cy="1836607"/>
          </a:xfrm>
        </p:grpSpPr>
        <p:sp>
          <p:nvSpPr>
            <p:cNvPr id="3" name="Rectangle: Rounded Corners 2">
              <a:extLst>
                <a:ext uri="{FF2B5EF4-FFF2-40B4-BE49-F238E27FC236}">
                  <a16:creationId xmlns:a16="http://schemas.microsoft.com/office/drawing/2014/main" id="{EA6E7B4F-DCD2-7FAD-897D-DE114F2A317C}"/>
                </a:ext>
              </a:extLst>
            </p:cNvPr>
            <p:cNvSpPr/>
            <p:nvPr/>
          </p:nvSpPr>
          <p:spPr>
            <a:xfrm>
              <a:off x="0" y="95374"/>
              <a:ext cx="7305040" cy="183660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ectangle: Rounded Corners 4">
              <a:extLst>
                <a:ext uri="{FF2B5EF4-FFF2-40B4-BE49-F238E27FC236}">
                  <a16:creationId xmlns:a16="http://schemas.microsoft.com/office/drawing/2014/main" id="{6155C078-BE10-97A5-061A-36F360CDA152}"/>
                </a:ext>
              </a:extLst>
            </p:cNvPr>
            <p:cNvSpPr txBox="1"/>
            <p:nvPr/>
          </p:nvSpPr>
          <p:spPr>
            <a:xfrm>
              <a:off x="89656" y="185030"/>
              <a:ext cx="7125728" cy="16572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Value to the Government: </a:t>
              </a:r>
            </a:p>
            <a:p>
              <a:pPr marL="0" lvl="0" indent="0" algn="just" defTabSz="711200">
                <a:lnSpc>
                  <a:spcPct val="90000"/>
                </a:lnSpc>
                <a:spcBef>
                  <a:spcPct val="0"/>
                </a:spcBef>
                <a:spcAft>
                  <a:spcPct val="35000"/>
                </a:spcAft>
                <a:buNone/>
              </a:pPr>
              <a:r>
                <a:rPr lang="en-US" sz="1600" b="1" i="0" u="sng" kern="1200" dirty="0"/>
                <a:t>Improved public services</a:t>
              </a:r>
              <a:r>
                <a:rPr lang="en-US" sz="1600" b="0" i="0" kern="1200" dirty="0"/>
                <a:t>: </a:t>
              </a:r>
              <a:r>
                <a:rPr lang="en-US" sz="1400" b="0" i="0" kern="1200" dirty="0"/>
                <a:t>Projects that improve public services will enhance the government's ability to serve its citizens. </a:t>
              </a:r>
            </a:p>
            <a:p>
              <a:pPr marL="0" lvl="0" indent="0" algn="just" defTabSz="711200">
                <a:lnSpc>
                  <a:spcPct val="90000"/>
                </a:lnSpc>
                <a:spcBef>
                  <a:spcPct val="0"/>
                </a:spcBef>
                <a:spcAft>
                  <a:spcPct val="35000"/>
                </a:spcAft>
                <a:buNone/>
              </a:pPr>
              <a:r>
                <a:rPr lang="en-US" sz="1600" b="1" i="0" u="sng" kern="1200" dirty="0"/>
                <a:t>Improved infrastructure</a:t>
              </a:r>
              <a:r>
                <a:rPr lang="en-US" sz="1600" b="0" i="0" kern="1200" dirty="0"/>
                <a:t>: </a:t>
              </a:r>
              <a:r>
                <a:rPr lang="en-US" sz="1400" b="0" i="0" kern="1200" dirty="0"/>
                <a:t>Projects that improve infrastructure, such as roads, can enhance the government's ability to provide essential services to its citizens.</a:t>
              </a:r>
            </a:p>
          </p:txBody>
        </p:sp>
      </p:grpSp>
      <p:grpSp>
        <p:nvGrpSpPr>
          <p:cNvPr id="7" name="Group 6">
            <a:extLst>
              <a:ext uri="{FF2B5EF4-FFF2-40B4-BE49-F238E27FC236}">
                <a16:creationId xmlns:a16="http://schemas.microsoft.com/office/drawing/2014/main" id="{E77C6ACB-6B53-6FA2-E4A1-095DF55AEE9F}"/>
              </a:ext>
            </a:extLst>
          </p:cNvPr>
          <p:cNvGrpSpPr/>
          <p:nvPr/>
        </p:nvGrpSpPr>
        <p:grpSpPr>
          <a:xfrm>
            <a:off x="5292954" y="3804425"/>
            <a:ext cx="6630924" cy="2252463"/>
            <a:chOff x="0" y="95374"/>
            <a:chExt cx="7305040" cy="1836607"/>
          </a:xfrm>
        </p:grpSpPr>
        <p:sp>
          <p:nvSpPr>
            <p:cNvPr id="8" name="Rectangle: Rounded Corners 7">
              <a:extLst>
                <a:ext uri="{FF2B5EF4-FFF2-40B4-BE49-F238E27FC236}">
                  <a16:creationId xmlns:a16="http://schemas.microsoft.com/office/drawing/2014/main" id="{5842050F-48BA-BB2A-93BB-1BF2DF2BF3E7}"/>
                </a:ext>
              </a:extLst>
            </p:cNvPr>
            <p:cNvSpPr/>
            <p:nvPr/>
          </p:nvSpPr>
          <p:spPr>
            <a:xfrm>
              <a:off x="0" y="95374"/>
              <a:ext cx="7305040" cy="183660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E3EDE16-ABC9-BF8D-BD52-13FAB6956D20}"/>
                </a:ext>
              </a:extLst>
            </p:cNvPr>
            <p:cNvSpPr txBox="1"/>
            <p:nvPr/>
          </p:nvSpPr>
          <p:spPr>
            <a:xfrm>
              <a:off x="89656" y="185030"/>
              <a:ext cx="7125728" cy="16572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Value to the </a:t>
              </a:r>
              <a:r>
                <a:rPr lang="en-US" sz="1600" b="1" dirty="0"/>
                <a:t>Business</a:t>
              </a:r>
              <a:r>
                <a:rPr lang="en-US" sz="1600" b="1" kern="1200" dirty="0"/>
                <a:t>: </a:t>
              </a:r>
            </a:p>
            <a:p>
              <a:pPr marL="0" lvl="0" indent="0" algn="just" defTabSz="711200">
                <a:lnSpc>
                  <a:spcPct val="90000"/>
                </a:lnSpc>
                <a:spcBef>
                  <a:spcPct val="0"/>
                </a:spcBef>
                <a:spcAft>
                  <a:spcPct val="35000"/>
                </a:spcAft>
                <a:buNone/>
              </a:pPr>
              <a:r>
                <a:rPr lang="en-US" sz="1600" b="1" u="sng" dirty="0"/>
                <a:t>Increased revenue and profitability: </a:t>
              </a:r>
              <a:r>
                <a:rPr lang="en-US" sz="1400" dirty="0"/>
                <a:t>Projects that create new products or services or improve existing ones can increase revenue and profitability for businesses</a:t>
              </a:r>
              <a:r>
                <a:rPr lang="en-US" sz="1400" b="0" i="0" kern="1200" dirty="0"/>
                <a:t>.</a:t>
              </a:r>
            </a:p>
            <a:p>
              <a:pPr algn="just" defTabSz="711200">
                <a:lnSpc>
                  <a:spcPct val="90000"/>
                </a:lnSpc>
                <a:spcBef>
                  <a:spcPct val="0"/>
                </a:spcBef>
                <a:spcAft>
                  <a:spcPct val="35000"/>
                </a:spcAft>
              </a:pPr>
              <a:r>
                <a:rPr lang="en-US" sz="1600" b="1" u="sng" dirty="0"/>
                <a:t>Improved efficiency and productivity</a:t>
              </a:r>
              <a:r>
                <a:rPr lang="en-US" sz="1400" dirty="0"/>
                <a:t>: Projects that streamline processes or implement new technologies can improve the efficiency and productivity of businesses.</a:t>
              </a:r>
            </a:p>
          </p:txBody>
        </p:sp>
      </p:grpSp>
      <p:sp>
        <p:nvSpPr>
          <p:cNvPr id="10" name="Date Placeholder 9">
            <a:extLst>
              <a:ext uri="{FF2B5EF4-FFF2-40B4-BE49-F238E27FC236}">
                <a16:creationId xmlns:a16="http://schemas.microsoft.com/office/drawing/2014/main" id="{17A96D64-7C6D-6349-D6EA-10F168423C03}"/>
              </a:ext>
            </a:extLst>
          </p:cNvPr>
          <p:cNvSpPr>
            <a:spLocks noGrp="1"/>
          </p:cNvSpPr>
          <p:nvPr>
            <p:ph type="dt" sz="half" idx="10"/>
          </p:nvPr>
        </p:nvSpPr>
        <p:spPr>
          <a:xfrm>
            <a:off x="838200" y="6366510"/>
            <a:ext cx="1371600" cy="365125"/>
          </a:xfrm>
        </p:spPr>
        <p:txBody>
          <a:bodyPr/>
          <a:lstStyle/>
          <a:p>
            <a:r>
              <a:rPr lang="en-US" dirty="0"/>
              <a:t>13 April 2023</a:t>
            </a:r>
          </a:p>
        </p:txBody>
      </p:sp>
      <p:sp>
        <p:nvSpPr>
          <p:cNvPr id="11" name="Footer Placeholder 4">
            <a:extLst>
              <a:ext uri="{FF2B5EF4-FFF2-40B4-BE49-F238E27FC236}">
                <a16:creationId xmlns:a16="http://schemas.microsoft.com/office/drawing/2014/main" id="{3C1801E4-C3FF-994D-CD78-C45DB0A48EAC}"/>
              </a:ext>
            </a:extLst>
          </p:cNvPr>
          <p:cNvSpPr>
            <a:spLocks noGrp="1"/>
          </p:cNvSpPr>
          <p:nvPr>
            <p:ph type="ftr" sz="quarter" idx="11"/>
          </p:nvPr>
        </p:nvSpPr>
        <p:spPr>
          <a:xfrm>
            <a:off x="3867912" y="6366510"/>
            <a:ext cx="2743200" cy="365125"/>
          </a:xfrm>
        </p:spPr>
        <p:txBody>
          <a:bodyPr/>
          <a:lstStyle/>
          <a:p>
            <a:r>
              <a:rPr lang="en-ZA" dirty="0"/>
              <a:t>Subway Security System</a:t>
            </a:r>
          </a:p>
        </p:txBody>
      </p:sp>
    </p:spTree>
    <p:extLst>
      <p:ext uri="{BB962C8B-B14F-4D97-AF65-F5344CB8AC3E}">
        <p14:creationId xmlns:p14="http://schemas.microsoft.com/office/powerpoint/2010/main" val="273289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32">
                                            <p:graphicEl>
                                              <a:dgm id="{28A24378-DAFE-4169-A107-316FD46E53BC}"/>
                                            </p:graphicEl>
                                          </p:spTgt>
                                        </p:tgtEl>
                                        <p:attrNameLst>
                                          <p:attrName>style.visibility</p:attrName>
                                        </p:attrNameLst>
                                      </p:cBhvr>
                                      <p:to>
                                        <p:strVal val="visible"/>
                                      </p:to>
                                    </p:set>
                                    <p:anim calcmode="lin" valueType="num">
                                      <p:cBhvr additive="base">
                                        <p:cTn id="14" dur="500" fill="hold"/>
                                        <p:tgtEl>
                                          <p:spTgt spid="32">
                                            <p:graphicEl>
                                              <a:dgm id="{28A24378-DAFE-4169-A107-316FD46E53BC}"/>
                                            </p:graphic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32">
                                            <p:graphicEl>
                                              <a:dgm id="{28A24378-DAFE-4169-A107-316FD46E53B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Graphic spid="3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8" name="Picture 7" descr="Logo&#10;&#10;Description automatically generated">
            <a:extLst>
              <a:ext uri="{FF2B5EF4-FFF2-40B4-BE49-F238E27FC236}">
                <a16:creationId xmlns:a16="http://schemas.microsoft.com/office/drawing/2014/main" id="{64C1A5B1-9BEB-3B0B-2E49-A82FB08A9FE5}"/>
              </a:ext>
            </a:extLst>
          </p:cNvPr>
          <p:cNvPicPr>
            <a:picLocks noChangeAspect="1"/>
          </p:cNvPicPr>
          <p:nvPr/>
        </p:nvPicPr>
        <p:blipFill>
          <a:blip r:embed="rId2"/>
          <a:stretch>
            <a:fillRect/>
          </a:stretch>
        </p:blipFill>
        <p:spPr>
          <a:xfrm>
            <a:off x="1123070" y="847578"/>
            <a:ext cx="4572000" cy="4572000"/>
          </a:xfrm>
          <a:prstGeom prst="rect">
            <a:avLst/>
          </a:prstGeom>
        </p:spPr>
      </p:pic>
    </p:spTree>
    <p:extLst>
      <p:ext uri="{BB962C8B-B14F-4D97-AF65-F5344CB8AC3E}">
        <p14:creationId xmlns:p14="http://schemas.microsoft.com/office/powerpoint/2010/main" val="2135673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743A7D-A36A-DFFE-8C2D-73A0386F6B27}"/>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12" name="Title 1">
            <a:extLst>
              <a:ext uri="{FF2B5EF4-FFF2-40B4-BE49-F238E27FC236}">
                <a16:creationId xmlns:a16="http://schemas.microsoft.com/office/drawing/2014/main" id="{57BF6BDD-5638-D25D-F8F8-BD310F850376}"/>
              </a:ext>
            </a:extLst>
          </p:cNvPr>
          <p:cNvSpPr>
            <a:spLocks noGrp="1"/>
          </p:cNvSpPr>
          <p:nvPr>
            <p:ph type="title"/>
          </p:nvPr>
        </p:nvSpPr>
        <p:spPr>
          <a:xfrm>
            <a:off x="2717800" y="374904"/>
            <a:ext cx="6964680" cy="1325563"/>
          </a:xfrm>
        </p:spPr>
        <p:txBody>
          <a:bodyPr>
            <a:normAutofit/>
          </a:bodyPr>
          <a:lstStyle/>
          <a:p>
            <a:r>
              <a:rPr lang="en-ZA" u="sng" dirty="0">
                <a:solidFill>
                  <a:schemeClr val="tx1">
                    <a:lumMod val="95000"/>
                    <a:lumOff val="5000"/>
                  </a:schemeClr>
                </a:solidFill>
                <a:latin typeface="Times New Roman" panose="02020603050405020304" pitchFamily="18" charset="0"/>
                <a:cs typeface="Times New Roman" panose="02020603050405020304" pitchFamily="18" charset="0"/>
              </a:rPr>
              <a:t>Purpose Of the Project</a:t>
            </a:r>
          </a:p>
        </p:txBody>
      </p:sp>
      <p:sp>
        <p:nvSpPr>
          <p:cNvPr id="13" name="Subtitle 2">
            <a:extLst>
              <a:ext uri="{FF2B5EF4-FFF2-40B4-BE49-F238E27FC236}">
                <a16:creationId xmlns:a16="http://schemas.microsoft.com/office/drawing/2014/main" id="{6D7D7048-C4A6-2EF9-47D3-AE1556C83F97}"/>
              </a:ext>
            </a:extLst>
          </p:cNvPr>
          <p:cNvSpPr txBox="1">
            <a:spLocks/>
          </p:cNvSpPr>
          <p:nvPr/>
        </p:nvSpPr>
        <p:spPr>
          <a:xfrm>
            <a:off x="756920" y="1830832"/>
            <a:ext cx="10256520" cy="277977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solidFill>
                  <a:schemeClr val="accent5">
                    <a:lumMod val="50000"/>
                  </a:schemeClr>
                </a:solidFill>
                <a:latin typeface="Times New Roman" panose="02020603050405020304" pitchFamily="18" charset="0"/>
                <a:cs typeface="Times New Roman" panose="02020603050405020304" pitchFamily="18" charset="0"/>
              </a:rPr>
              <a:t>The main purpose of this project is to create a secure and safe environment for both commuters and operators, by undertaking the necessary measures in terms of infrastructure, technology, and manpower. Incorporating the optimal use of available plans, procedures, resources, and methodology place a key role in achieving our goal.</a:t>
            </a:r>
          </a:p>
        </p:txBody>
      </p:sp>
      <p:pic>
        <p:nvPicPr>
          <p:cNvPr id="6146" name="Picture 2" descr="TTC welcomes DIY streetcar designers | The Star">
            <a:extLst>
              <a:ext uri="{FF2B5EF4-FFF2-40B4-BE49-F238E27FC236}">
                <a16:creationId xmlns:a16="http://schemas.microsoft.com/office/drawing/2014/main" id="{8DB646CE-CC94-41DB-4A5E-7FC561B206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50" b="89801" l="9930" r="90909">
                        <a14:foregroundMark x1="40280" y1="11692" x2="40280" y2="11692"/>
                        <a14:foregroundMark x1="70210" y1="78358" x2="70210" y2="78358"/>
                        <a14:foregroundMark x1="86993" y1="75871" x2="86993" y2="75871"/>
                        <a14:foregroundMark x1="90909" y1="73383" x2="90909" y2="73383"/>
                        <a14:foregroundMark x1="12587" y1="56965" x2="12587" y2="56965"/>
                      </a14:backgroundRemoval>
                    </a14:imgEffect>
                  </a14:imgLayer>
                </a14:imgProps>
              </a:ext>
              <a:ext uri="{28A0092B-C50C-407E-A947-70E740481C1C}">
                <a14:useLocalDpi xmlns:a14="http://schemas.microsoft.com/office/drawing/2010/main" val="0"/>
              </a:ext>
            </a:extLst>
          </a:blip>
          <a:srcRect/>
          <a:stretch>
            <a:fillRect/>
          </a:stretch>
        </p:blipFill>
        <p:spPr bwMode="auto">
          <a:xfrm>
            <a:off x="0" y="3039808"/>
            <a:ext cx="12192000" cy="381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10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up)">
                                      <p:cBhvr>
                                        <p:cTn id="14"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60985" y="366867"/>
            <a:ext cx="10515600" cy="1325563"/>
          </a:xfrm>
        </p:spPr>
        <p:txBody>
          <a:bodyPr>
            <a:normAutofit/>
          </a:bodyPr>
          <a:lstStyle/>
          <a:p>
            <a:r>
              <a:rPr lang="en-US" dirty="0"/>
              <a:t>PROBLEMS</a:t>
            </a:r>
          </a:p>
        </p:txBody>
      </p:sp>
      <p:sp>
        <p:nvSpPr>
          <p:cNvPr id="4" name="Freeform: Shape 3">
            <a:extLst>
              <a:ext uri="{FF2B5EF4-FFF2-40B4-BE49-F238E27FC236}">
                <a16:creationId xmlns:a16="http://schemas.microsoft.com/office/drawing/2014/main" id="{B6405D15-A247-1BDF-15EF-22A4C68672D1}"/>
              </a:ext>
            </a:extLst>
          </p:cNvPr>
          <p:cNvSpPr/>
          <p:nvPr/>
        </p:nvSpPr>
        <p:spPr>
          <a:xfrm>
            <a:off x="631957" y="1692431"/>
            <a:ext cx="1605145" cy="4663919"/>
          </a:xfrm>
          <a:custGeom>
            <a:avLst/>
            <a:gdLst>
              <a:gd name="connsiteX0" fmla="*/ 0 w 1605145"/>
              <a:gd name="connsiteY0" fmla="*/ 160515 h 4663919"/>
              <a:gd name="connsiteX1" fmla="*/ 160515 w 1605145"/>
              <a:gd name="connsiteY1" fmla="*/ 0 h 4663919"/>
              <a:gd name="connsiteX2" fmla="*/ 1444631 w 1605145"/>
              <a:gd name="connsiteY2" fmla="*/ 0 h 4663919"/>
              <a:gd name="connsiteX3" fmla="*/ 1605146 w 1605145"/>
              <a:gd name="connsiteY3" fmla="*/ 160515 h 4663919"/>
              <a:gd name="connsiteX4" fmla="*/ 1605145 w 1605145"/>
              <a:gd name="connsiteY4" fmla="*/ 4503405 h 4663919"/>
              <a:gd name="connsiteX5" fmla="*/ 1444630 w 1605145"/>
              <a:gd name="connsiteY5" fmla="*/ 4663920 h 4663919"/>
              <a:gd name="connsiteX6" fmla="*/ 160515 w 1605145"/>
              <a:gd name="connsiteY6" fmla="*/ 4663919 h 4663919"/>
              <a:gd name="connsiteX7" fmla="*/ 0 w 1605145"/>
              <a:gd name="connsiteY7" fmla="*/ 4503404 h 4663919"/>
              <a:gd name="connsiteX8" fmla="*/ 0 w 1605145"/>
              <a:gd name="connsiteY8" fmla="*/ 160515 h 46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145" h="4663919">
                <a:moveTo>
                  <a:pt x="0" y="160515"/>
                </a:moveTo>
                <a:cubicBezTo>
                  <a:pt x="0" y="71865"/>
                  <a:pt x="71865" y="0"/>
                  <a:pt x="160515" y="0"/>
                </a:cubicBezTo>
                <a:lnTo>
                  <a:pt x="1444631" y="0"/>
                </a:lnTo>
                <a:cubicBezTo>
                  <a:pt x="1533281" y="0"/>
                  <a:pt x="1605146" y="71865"/>
                  <a:pt x="1605146" y="160515"/>
                </a:cubicBezTo>
                <a:cubicBezTo>
                  <a:pt x="1605146" y="1608145"/>
                  <a:pt x="1605145" y="3055775"/>
                  <a:pt x="1605145" y="4503405"/>
                </a:cubicBezTo>
                <a:cubicBezTo>
                  <a:pt x="1605145" y="4592055"/>
                  <a:pt x="1533280" y="4663920"/>
                  <a:pt x="1444630" y="4663920"/>
                </a:cubicBezTo>
                <a:lnTo>
                  <a:pt x="160515" y="4663919"/>
                </a:lnTo>
                <a:cubicBezTo>
                  <a:pt x="71865" y="4663919"/>
                  <a:pt x="0" y="4592054"/>
                  <a:pt x="0" y="4503404"/>
                </a:cubicBezTo>
                <a:lnTo>
                  <a:pt x="0" y="160515"/>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13792" tIns="1979359" rIns="113792" bIns="1046577"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Killings &amp; Mugging using Handguns and Melee weapons.</a:t>
            </a:r>
          </a:p>
        </p:txBody>
      </p:sp>
      <p:sp>
        <p:nvSpPr>
          <p:cNvPr id="5" name="Oval 4">
            <a:extLst>
              <a:ext uri="{FF2B5EF4-FFF2-40B4-BE49-F238E27FC236}">
                <a16:creationId xmlns:a16="http://schemas.microsoft.com/office/drawing/2014/main" id="{27730D01-0FA5-DEE6-D58D-F26FDF29C059}"/>
              </a:ext>
            </a:extLst>
          </p:cNvPr>
          <p:cNvSpPr/>
          <p:nvPr/>
        </p:nvSpPr>
        <p:spPr>
          <a:xfrm>
            <a:off x="659960" y="1944130"/>
            <a:ext cx="1508837" cy="1553085"/>
          </a:xfrm>
          <a:prstGeom prst="ellipse">
            <a:avLst/>
          </a:prstGeom>
          <a:blipFill>
            <a:blip r:embed="rId2">
              <a:extLst>
                <a:ext uri="{28A0092B-C50C-407E-A947-70E740481C1C}">
                  <a14:useLocalDpi xmlns:a14="http://schemas.microsoft.com/office/drawing/2010/main" val="0"/>
                </a:ext>
              </a:extLst>
            </a:blip>
            <a:srcRect/>
            <a:stretch>
              <a:fillRect l="-1000" r="-1000"/>
            </a:stretch>
          </a:blipFill>
        </p:spPr>
        <p:style>
          <a:lnRef idx="0">
            <a:schemeClr val="lt1">
              <a:hueOff val="0"/>
              <a:satOff val="0"/>
              <a:lumOff val="0"/>
              <a:alphaOff val="0"/>
            </a:schemeClr>
          </a:lnRef>
          <a:fillRef idx="1">
            <a:scrgbClr r="0" g="0" b="0"/>
          </a:fillRef>
          <a:effectRef idx="3">
            <a:schemeClr val="accent2">
              <a:tint val="50000"/>
              <a:hueOff val="0"/>
              <a:satOff val="0"/>
              <a:lumOff val="0"/>
              <a:alphaOff val="0"/>
            </a:schemeClr>
          </a:effectRef>
          <a:fontRef idx="minor">
            <a:schemeClr val="lt1">
              <a:hueOff val="0"/>
              <a:satOff val="0"/>
              <a:lumOff val="0"/>
              <a:alphaOff val="0"/>
            </a:schemeClr>
          </a:fontRef>
        </p:style>
      </p:sp>
      <p:sp>
        <p:nvSpPr>
          <p:cNvPr id="6" name="Freeform: Shape 5">
            <a:extLst>
              <a:ext uri="{FF2B5EF4-FFF2-40B4-BE49-F238E27FC236}">
                <a16:creationId xmlns:a16="http://schemas.microsoft.com/office/drawing/2014/main" id="{18DF621D-CD20-1A38-BF08-5ED4E59130A0}"/>
              </a:ext>
            </a:extLst>
          </p:cNvPr>
          <p:cNvSpPr/>
          <p:nvPr/>
        </p:nvSpPr>
        <p:spPr>
          <a:xfrm>
            <a:off x="5591857" y="1692431"/>
            <a:ext cx="1605145" cy="4663919"/>
          </a:xfrm>
          <a:custGeom>
            <a:avLst/>
            <a:gdLst>
              <a:gd name="connsiteX0" fmla="*/ 0 w 1605145"/>
              <a:gd name="connsiteY0" fmla="*/ 160515 h 4663919"/>
              <a:gd name="connsiteX1" fmla="*/ 160515 w 1605145"/>
              <a:gd name="connsiteY1" fmla="*/ 0 h 4663919"/>
              <a:gd name="connsiteX2" fmla="*/ 1444631 w 1605145"/>
              <a:gd name="connsiteY2" fmla="*/ 0 h 4663919"/>
              <a:gd name="connsiteX3" fmla="*/ 1605146 w 1605145"/>
              <a:gd name="connsiteY3" fmla="*/ 160515 h 4663919"/>
              <a:gd name="connsiteX4" fmla="*/ 1605145 w 1605145"/>
              <a:gd name="connsiteY4" fmla="*/ 4503405 h 4663919"/>
              <a:gd name="connsiteX5" fmla="*/ 1444630 w 1605145"/>
              <a:gd name="connsiteY5" fmla="*/ 4663920 h 4663919"/>
              <a:gd name="connsiteX6" fmla="*/ 160515 w 1605145"/>
              <a:gd name="connsiteY6" fmla="*/ 4663919 h 4663919"/>
              <a:gd name="connsiteX7" fmla="*/ 0 w 1605145"/>
              <a:gd name="connsiteY7" fmla="*/ 4503404 h 4663919"/>
              <a:gd name="connsiteX8" fmla="*/ 0 w 1605145"/>
              <a:gd name="connsiteY8" fmla="*/ 160515 h 46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145" h="4663919">
                <a:moveTo>
                  <a:pt x="0" y="160515"/>
                </a:moveTo>
                <a:cubicBezTo>
                  <a:pt x="0" y="71865"/>
                  <a:pt x="71865" y="0"/>
                  <a:pt x="160515" y="0"/>
                </a:cubicBezTo>
                <a:lnTo>
                  <a:pt x="1444631" y="0"/>
                </a:lnTo>
                <a:cubicBezTo>
                  <a:pt x="1533281" y="0"/>
                  <a:pt x="1605146" y="71865"/>
                  <a:pt x="1605146" y="160515"/>
                </a:cubicBezTo>
                <a:cubicBezTo>
                  <a:pt x="1605146" y="1608145"/>
                  <a:pt x="1605145" y="3055775"/>
                  <a:pt x="1605145" y="4503405"/>
                </a:cubicBezTo>
                <a:cubicBezTo>
                  <a:pt x="1605145" y="4592055"/>
                  <a:pt x="1533280" y="4663920"/>
                  <a:pt x="1444630" y="4663920"/>
                </a:cubicBezTo>
                <a:lnTo>
                  <a:pt x="160515" y="4663919"/>
                </a:lnTo>
                <a:cubicBezTo>
                  <a:pt x="71865" y="4663919"/>
                  <a:pt x="0" y="4592054"/>
                  <a:pt x="0" y="4503404"/>
                </a:cubicBezTo>
                <a:lnTo>
                  <a:pt x="0" y="160515"/>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13792" tIns="1979359" rIns="113792" bIns="1046577"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Multiple entry and exit points that create difficulties to track possible troublemakers</a:t>
            </a:r>
            <a:r>
              <a:rPr lang="en-US" sz="1600" b="1" kern="1200" dirty="0"/>
              <a:t>.</a:t>
            </a:r>
          </a:p>
        </p:txBody>
      </p:sp>
      <p:sp>
        <p:nvSpPr>
          <p:cNvPr id="7" name="Oval 6">
            <a:extLst>
              <a:ext uri="{FF2B5EF4-FFF2-40B4-BE49-F238E27FC236}">
                <a16:creationId xmlns:a16="http://schemas.microsoft.com/office/drawing/2014/main" id="{90F6471D-781B-FEB3-CBFA-EACCDCBF7904}"/>
              </a:ext>
            </a:extLst>
          </p:cNvPr>
          <p:cNvSpPr/>
          <p:nvPr/>
        </p:nvSpPr>
        <p:spPr>
          <a:xfrm>
            <a:off x="5654357" y="1944130"/>
            <a:ext cx="1508837" cy="1553085"/>
          </a:xfrm>
          <a:prstGeom prst="ellipse">
            <a:avLst/>
          </a:prstGeom>
          <a:blipFill>
            <a:blip r:embed="rId3">
              <a:extLst>
                <a:ext uri="{28A0092B-C50C-407E-A947-70E740481C1C}">
                  <a14:useLocalDpi xmlns:a14="http://schemas.microsoft.com/office/drawing/2010/main" val="0"/>
                </a:ext>
              </a:extLst>
            </a:blip>
            <a:srcRect/>
            <a:stretch>
              <a:fillRect t="-5000" b="-5000"/>
            </a:stretch>
          </a:blipFill>
        </p:spPr>
        <p:style>
          <a:lnRef idx="0">
            <a:schemeClr val="lt1">
              <a:hueOff val="0"/>
              <a:satOff val="0"/>
              <a:lumOff val="0"/>
              <a:alphaOff val="0"/>
            </a:schemeClr>
          </a:lnRef>
          <a:fillRef idx="1">
            <a:scrgbClr r="0" g="0" b="0"/>
          </a:fillRef>
          <a:effectRef idx="3">
            <a:schemeClr val="accent3">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8" name="Freeform: Shape 7">
            <a:extLst>
              <a:ext uri="{FF2B5EF4-FFF2-40B4-BE49-F238E27FC236}">
                <a16:creationId xmlns:a16="http://schemas.microsoft.com/office/drawing/2014/main" id="{C7EEF5F8-26FA-8D72-2324-ABE9853BF4BD}"/>
              </a:ext>
            </a:extLst>
          </p:cNvPr>
          <p:cNvSpPr/>
          <p:nvPr/>
        </p:nvSpPr>
        <p:spPr>
          <a:xfrm>
            <a:off x="2285257" y="1695220"/>
            <a:ext cx="1605145" cy="4663919"/>
          </a:xfrm>
          <a:custGeom>
            <a:avLst/>
            <a:gdLst>
              <a:gd name="connsiteX0" fmla="*/ 0 w 1605145"/>
              <a:gd name="connsiteY0" fmla="*/ 160515 h 4663919"/>
              <a:gd name="connsiteX1" fmla="*/ 160515 w 1605145"/>
              <a:gd name="connsiteY1" fmla="*/ 0 h 4663919"/>
              <a:gd name="connsiteX2" fmla="*/ 1444631 w 1605145"/>
              <a:gd name="connsiteY2" fmla="*/ 0 h 4663919"/>
              <a:gd name="connsiteX3" fmla="*/ 1605146 w 1605145"/>
              <a:gd name="connsiteY3" fmla="*/ 160515 h 4663919"/>
              <a:gd name="connsiteX4" fmla="*/ 1605145 w 1605145"/>
              <a:gd name="connsiteY4" fmla="*/ 4503405 h 4663919"/>
              <a:gd name="connsiteX5" fmla="*/ 1444630 w 1605145"/>
              <a:gd name="connsiteY5" fmla="*/ 4663920 h 4663919"/>
              <a:gd name="connsiteX6" fmla="*/ 160515 w 1605145"/>
              <a:gd name="connsiteY6" fmla="*/ 4663919 h 4663919"/>
              <a:gd name="connsiteX7" fmla="*/ 0 w 1605145"/>
              <a:gd name="connsiteY7" fmla="*/ 4503404 h 4663919"/>
              <a:gd name="connsiteX8" fmla="*/ 0 w 1605145"/>
              <a:gd name="connsiteY8" fmla="*/ 160515 h 46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145" h="4663919">
                <a:moveTo>
                  <a:pt x="0" y="160515"/>
                </a:moveTo>
                <a:cubicBezTo>
                  <a:pt x="0" y="71865"/>
                  <a:pt x="71865" y="0"/>
                  <a:pt x="160515" y="0"/>
                </a:cubicBezTo>
                <a:lnTo>
                  <a:pt x="1444631" y="0"/>
                </a:lnTo>
                <a:cubicBezTo>
                  <a:pt x="1533281" y="0"/>
                  <a:pt x="1605146" y="71865"/>
                  <a:pt x="1605146" y="160515"/>
                </a:cubicBezTo>
                <a:cubicBezTo>
                  <a:pt x="1605146" y="1608145"/>
                  <a:pt x="1605145" y="3055775"/>
                  <a:pt x="1605145" y="4503405"/>
                </a:cubicBezTo>
                <a:cubicBezTo>
                  <a:pt x="1605145" y="4592055"/>
                  <a:pt x="1533280" y="4663920"/>
                  <a:pt x="1444630" y="4663920"/>
                </a:cubicBezTo>
                <a:lnTo>
                  <a:pt x="160515" y="4663919"/>
                </a:lnTo>
                <a:cubicBezTo>
                  <a:pt x="71865" y="4663919"/>
                  <a:pt x="0" y="4592054"/>
                  <a:pt x="0" y="4503404"/>
                </a:cubicBezTo>
                <a:lnTo>
                  <a:pt x="0" y="160515"/>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113792" tIns="1979359" rIns="113792" bIns="1046577"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Poor Network coverage that is necessary in case of emergency to call 911 and your dear ones as well.</a:t>
            </a:r>
          </a:p>
        </p:txBody>
      </p:sp>
      <p:sp>
        <p:nvSpPr>
          <p:cNvPr id="9" name="Oval 8">
            <a:extLst>
              <a:ext uri="{FF2B5EF4-FFF2-40B4-BE49-F238E27FC236}">
                <a16:creationId xmlns:a16="http://schemas.microsoft.com/office/drawing/2014/main" id="{63C4BFC5-39BA-E755-B022-A7238FA18B89}"/>
              </a:ext>
            </a:extLst>
          </p:cNvPr>
          <p:cNvSpPr/>
          <p:nvPr/>
        </p:nvSpPr>
        <p:spPr>
          <a:xfrm>
            <a:off x="2333410" y="1944130"/>
            <a:ext cx="1508837" cy="1553085"/>
          </a:xfrm>
          <a:prstGeom prst="ellipse">
            <a:avLst/>
          </a:prstGeom>
          <a:blipFill>
            <a:blip r:embed="rId4">
              <a:extLst>
                <a:ext uri="{28A0092B-C50C-407E-A947-70E740481C1C}">
                  <a14:useLocalDpi xmlns:a14="http://schemas.microsoft.com/office/drawing/2010/main" val="0"/>
                </a:ext>
              </a:extLst>
            </a:blip>
            <a:srcRect/>
            <a:stretch>
              <a:fillRect l="-1000" r="-1000"/>
            </a:stretch>
          </a:blipFill>
        </p:spPr>
        <p:style>
          <a:lnRef idx="0">
            <a:schemeClr val="lt1">
              <a:hueOff val="0"/>
              <a:satOff val="0"/>
              <a:lumOff val="0"/>
              <a:alphaOff val="0"/>
            </a:schemeClr>
          </a:lnRef>
          <a:fillRef idx="1">
            <a:scrgbClr r="0" g="0" b="0"/>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1FE21113-C4F3-6044-EB94-577D99E9FD52}"/>
              </a:ext>
            </a:extLst>
          </p:cNvPr>
          <p:cNvSpPr/>
          <p:nvPr/>
        </p:nvSpPr>
        <p:spPr>
          <a:xfrm>
            <a:off x="3938557" y="1692429"/>
            <a:ext cx="1605145" cy="4663919"/>
          </a:xfrm>
          <a:custGeom>
            <a:avLst/>
            <a:gdLst>
              <a:gd name="connsiteX0" fmla="*/ 0 w 1605145"/>
              <a:gd name="connsiteY0" fmla="*/ 160515 h 4663919"/>
              <a:gd name="connsiteX1" fmla="*/ 160515 w 1605145"/>
              <a:gd name="connsiteY1" fmla="*/ 0 h 4663919"/>
              <a:gd name="connsiteX2" fmla="*/ 1444631 w 1605145"/>
              <a:gd name="connsiteY2" fmla="*/ 0 h 4663919"/>
              <a:gd name="connsiteX3" fmla="*/ 1605146 w 1605145"/>
              <a:gd name="connsiteY3" fmla="*/ 160515 h 4663919"/>
              <a:gd name="connsiteX4" fmla="*/ 1605145 w 1605145"/>
              <a:gd name="connsiteY4" fmla="*/ 4503405 h 4663919"/>
              <a:gd name="connsiteX5" fmla="*/ 1444630 w 1605145"/>
              <a:gd name="connsiteY5" fmla="*/ 4663920 h 4663919"/>
              <a:gd name="connsiteX6" fmla="*/ 160515 w 1605145"/>
              <a:gd name="connsiteY6" fmla="*/ 4663919 h 4663919"/>
              <a:gd name="connsiteX7" fmla="*/ 0 w 1605145"/>
              <a:gd name="connsiteY7" fmla="*/ 4503404 h 4663919"/>
              <a:gd name="connsiteX8" fmla="*/ 0 w 1605145"/>
              <a:gd name="connsiteY8" fmla="*/ 160515 h 46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145" h="4663919">
                <a:moveTo>
                  <a:pt x="0" y="160515"/>
                </a:moveTo>
                <a:cubicBezTo>
                  <a:pt x="0" y="71865"/>
                  <a:pt x="71865" y="0"/>
                  <a:pt x="160515" y="0"/>
                </a:cubicBezTo>
                <a:lnTo>
                  <a:pt x="1444631" y="0"/>
                </a:lnTo>
                <a:cubicBezTo>
                  <a:pt x="1533281" y="0"/>
                  <a:pt x="1605146" y="71865"/>
                  <a:pt x="1605146" y="160515"/>
                </a:cubicBezTo>
                <a:cubicBezTo>
                  <a:pt x="1605146" y="1608145"/>
                  <a:pt x="1605145" y="3055775"/>
                  <a:pt x="1605145" y="4503405"/>
                </a:cubicBezTo>
                <a:cubicBezTo>
                  <a:pt x="1605145" y="4592055"/>
                  <a:pt x="1533280" y="4663920"/>
                  <a:pt x="1444630" y="4663920"/>
                </a:cubicBezTo>
                <a:lnTo>
                  <a:pt x="160515" y="4663919"/>
                </a:lnTo>
                <a:cubicBezTo>
                  <a:pt x="71865" y="4663919"/>
                  <a:pt x="0" y="4592054"/>
                  <a:pt x="0" y="4503404"/>
                </a:cubicBezTo>
                <a:lnTo>
                  <a:pt x="0" y="160515"/>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13792" tIns="1979359" rIns="113792" bIns="1046577"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Accidents due to felling or pushing people into the subway’s tracks.</a:t>
            </a:r>
          </a:p>
        </p:txBody>
      </p:sp>
      <p:sp>
        <p:nvSpPr>
          <p:cNvPr id="12" name="Oval 11">
            <a:extLst>
              <a:ext uri="{FF2B5EF4-FFF2-40B4-BE49-F238E27FC236}">
                <a16:creationId xmlns:a16="http://schemas.microsoft.com/office/drawing/2014/main" id="{5CE4E473-8D37-842A-8955-77BEF8942428}"/>
              </a:ext>
            </a:extLst>
          </p:cNvPr>
          <p:cNvSpPr/>
          <p:nvPr/>
        </p:nvSpPr>
        <p:spPr>
          <a:xfrm>
            <a:off x="3978939" y="1944130"/>
            <a:ext cx="1508837" cy="1553085"/>
          </a:xfrm>
          <a:prstGeom prst="ellipse">
            <a:avLst/>
          </a:prstGeom>
          <a:blipFill>
            <a:blip r:embed="rId5">
              <a:extLst>
                <a:ext uri="{28A0092B-C50C-407E-A947-70E740481C1C}">
                  <a14:useLocalDpi xmlns:a14="http://schemas.microsoft.com/office/drawing/2010/main" val="0"/>
                </a:ext>
              </a:extLst>
            </a:blip>
            <a:srcRect/>
            <a:stretch>
              <a:fillRect l="-2000" r="-2000"/>
            </a:stretch>
          </a:blipFill>
        </p:spPr>
        <p:style>
          <a:lnRef idx="0">
            <a:schemeClr val="lt1">
              <a:hueOff val="0"/>
              <a:satOff val="0"/>
              <a:lumOff val="0"/>
              <a:alphaOff val="0"/>
            </a:schemeClr>
          </a:lnRef>
          <a:fillRef idx="1">
            <a:scrgbClr r="0" g="0" b="0"/>
          </a:fillRef>
          <a:effectRef idx="3">
            <a:schemeClr val="accent5">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97FB1454-381E-28EC-B57B-83C9A99A6F10}"/>
              </a:ext>
            </a:extLst>
          </p:cNvPr>
          <p:cNvSpPr/>
          <p:nvPr/>
        </p:nvSpPr>
        <p:spPr>
          <a:xfrm>
            <a:off x="7245158" y="1678363"/>
            <a:ext cx="1605145" cy="4663919"/>
          </a:xfrm>
          <a:custGeom>
            <a:avLst/>
            <a:gdLst>
              <a:gd name="connsiteX0" fmla="*/ 0 w 1605145"/>
              <a:gd name="connsiteY0" fmla="*/ 160515 h 4663919"/>
              <a:gd name="connsiteX1" fmla="*/ 160515 w 1605145"/>
              <a:gd name="connsiteY1" fmla="*/ 0 h 4663919"/>
              <a:gd name="connsiteX2" fmla="*/ 1444631 w 1605145"/>
              <a:gd name="connsiteY2" fmla="*/ 0 h 4663919"/>
              <a:gd name="connsiteX3" fmla="*/ 1605146 w 1605145"/>
              <a:gd name="connsiteY3" fmla="*/ 160515 h 4663919"/>
              <a:gd name="connsiteX4" fmla="*/ 1605145 w 1605145"/>
              <a:gd name="connsiteY4" fmla="*/ 4503405 h 4663919"/>
              <a:gd name="connsiteX5" fmla="*/ 1444630 w 1605145"/>
              <a:gd name="connsiteY5" fmla="*/ 4663920 h 4663919"/>
              <a:gd name="connsiteX6" fmla="*/ 160515 w 1605145"/>
              <a:gd name="connsiteY6" fmla="*/ 4663919 h 4663919"/>
              <a:gd name="connsiteX7" fmla="*/ 0 w 1605145"/>
              <a:gd name="connsiteY7" fmla="*/ 4503404 h 4663919"/>
              <a:gd name="connsiteX8" fmla="*/ 0 w 1605145"/>
              <a:gd name="connsiteY8" fmla="*/ 160515 h 46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145" h="4663919">
                <a:moveTo>
                  <a:pt x="0" y="160515"/>
                </a:moveTo>
                <a:cubicBezTo>
                  <a:pt x="0" y="71865"/>
                  <a:pt x="71865" y="0"/>
                  <a:pt x="160515" y="0"/>
                </a:cubicBezTo>
                <a:lnTo>
                  <a:pt x="1444631" y="0"/>
                </a:lnTo>
                <a:cubicBezTo>
                  <a:pt x="1533281" y="0"/>
                  <a:pt x="1605146" y="71865"/>
                  <a:pt x="1605146" y="160515"/>
                </a:cubicBezTo>
                <a:cubicBezTo>
                  <a:pt x="1605146" y="1608145"/>
                  <a:pt x="1605145" y="3055775"/>
                  <a:pt x="1605145" y="4503405"/>
                </a:cubicBezTo>
                <a:cubicBezTo>
                  <a:pt x="1605145" y="4592055"/>
                  <a:pt x="1533280" y="4663920"/>
                  <a:pt x="1444630" y="4663920"/>
                </a:cubicBezTo>
                <a:lnTo>
                  <a:pt x="160515" y="4663919"/>
                </a:lnTo>
                <a:cubicBezTo>
                  <a:pt x="71865" y="4663919"/>
                  <a:pt x="0" y="4592054"/>
                  <a:pt x="0" y="4503404"/>
                </a:cubicBezTo>
                <a:lnTo>
                  <a:pt x="0" y="160515"/>
                </a:lnTo>
                <a:close/>
              </a:path>
            </a:pathLst>
          </a:cu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txBody>
          <a:bodyPr spcFirstLastPara="0" vert="horz" wrap="square" lIns="113792" tIns="1979359" rIns="113792" bIns="1046577"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Delays and sometimes canceling of trains.</a:t>
            </a:r>
          </a:p>
        </p:txBody>
      </p:sp>
      <p:sp>
        <p:nvSpPr>
          <p:cNvPr id="14" name="Oval 13">
            <a:extLst>
              <a:ext uri="{FF2B5EF4-FFF2-40B4-BE49-F238E27FC236}">
                <a16:creationId xmlns:a16="http://schemas.microsoft.com/office/drawing/2014/main" id="{A7DD5B4A-8705-280E-0E87-E8DFD2B0D874}"/>
              </a:ext>
            </a:extLst>
          </p:cNvPr>
          <p:cNvSpPr/>
          <p:nvPr/>
        </p:nvSpPr>
        <p:spPr>
          <a:xfrm>
            <a:off x="7293311" y="1944130"/>
            <a:ext cx="1508837" cy="1553085"/>
          </a:xfrm>
          <a:prstGeom prst="ellipse">
            <a:avLst/>
          </a:prstGeom>
          <a:blipFill>
            <a:blip r:embed="rId6">
              <a:extLst>
                <a:ext uri="{28A0092B-C50C-407E-A947-70E740481C1C}">
                  <a14:useLocalDpi xmlns:a14="http://schemas.microsoft.com/office/drawing/2010/main" val="0"/>
                </a:ext>
              </a:extLst>
            </a:blip>
            <a:srcRect/>
            <a:stretch>
              <a:fillRect t="-2000" b="-2000"/>
            </a:stretch>
          </a:blipFill>
        </p:spPr>
        <p:style>
          <a:lnRef idx="0">
            <a:schemeClr val="lt1">
              <a:hueOff val="0"/>
              <a:satOff val="0"/>
              <a:lumOff val="0"/>
              <a:alphaOff val="0"/>
            </a:schemeClr>
          </a:lnRef>
          <a:fillRef idx="1">
            <a:scrgbClr r="0" g="0" b="0"/>
          </a:fillRef>
          <a:effectRef idx="3">
            <a:schemeClr val="accent6">
              <a:tint val="50000"/>
              <a:hueOff val="0"/>
              <a:satOff val="0"/>
              <a:lumOff val="0"/>
              <a:alphaOff val="0"/>
            </a:schemeClr>
          </a:effectRef>
          <a:fontRef idx="minor">
            <a:schemeClr val="lt1">
              <a:hueOff val="0"/>
              <a:satOff val="0"/>
              <a:lumOff val="0"/>
              <a:alphaOff val="0"/>
            </a:schemeClr>
          </a:fontRef>
        </p:style>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15" name="Date Placeholder 9">
            <a:extLst>
              <a:ext uri="{FF2B5EF4-FFF2-40B4-BE49-F238E27FC236}">
                <a16:creationId xmlns:a16="http://schemas.microsoft.com/office/drawing/2014/main" id="{816847AD-7E46-5C7C-E10D-6400EA64692F}"/>
              </a:ext>
            </a:extLst>
          </p:cNvPr>
          <p:cNvSpPr>
            <a:spLocks noGrp="1"/>
          </p:cNvSpPr>
          <p:nvPr>
            <p:ph type="dt" sz="half" idx="10"/>
          </p:nvPr>
        </p:nvSpPr>
        <p:spPr>
          <a:xfrm>
            <a:off x="838200" y="6356350"/>
            <a:ext cx="1371600" cy="365125"/>
          </a:xfrm>
        </p:spPr>
        <p:txBody>
          <a:bodyPr/>
          <a:lstStyle/>
          <a:p>
            <a:r>
              <a:rPr lang="en-US" dirty="0"/>
              <a:t>13 April 2023</a:t>
            </a:r>
          </a:p>
        </p:txBody>
      </p:sp>
      <p:sp>
        <p:nvSpPr>
          <p:cNvPr id="16" name="Footer Placeholder 4">
            <a:extLst>
              <a:ext uri="{FF2B5EF4-FFF2-40B4-BE49-F238E27FC236}">
                <a16:creationId xmlns:a16="http://schemas.microsoft.com/office/drawing/2014/main" id="{0E42DB24-516D-2AEB-3345-6C97B8158864}"/>
              </a:ext>
            </a:extLst>
          </p:cNvPr>
          <p:cNvSpPr>
            <a:spLocks noGrp="1"/>
          </p:cNvSpPr>
          <p:nvPr>
            <p:ph type="ftr" sz="quarter" idx="11"/>
          </p:nvPr>
        </p:nvSpPr>
        <p:spPr>
          <a:xfrm>
            <a:off x="3867912" y="6356350"/>
            <a:ext cx="2743200" cy="365125"/>
          </a:xfrm>
        </p:spPr>
        <p:txBody>
          <a:bodyPr/>
          <a:lstStyle/>
          <a:p>
            <a:r>
              <a:rPr lang="en-ZA" dirty="0"/>
              <a:t>Subway Security System</a:t>
            </a:r>
          </a:p>
        </p:txBody>
      </p:sp>
    </p:spTree>
    <p:extLst>
      <p:ext uri="{BB962C8B-B14F-4D97-AF65-F5344CB8AC3E}">
        <p14:creationId xmlns:p14="http://schemas.microsoft.com/office/powerpoint/2010/main" val="73164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0-#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0-#ppt_w/2"/>
                                          </p:val>
                                        </p:tav>
                                        <p:tav tm="100000">
                                          <p:val>
                                            <p:strVal val="#ppt_x"/>
                                          </p:val>
                                        </p:tav>
                                      </p:tavLst>
                                    </p:anim>
                                    <p:anim calcmode="lin" valueType="num">
                                      <p:cBhvr additive="base">
                                        <p:cTn id="4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0-#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0-#ppt_w/2"/>
                                          </p:val>
                                        </p:tav>
                                        <p:tav tm="100000">
                                          <p:val>
                                            <p:strVal val="#ppt_x"/>
                                          </p:val>
                                        </p:tav>
                                      </p:tavLst>
                                    </p:anim>
                                    <p:anim calcmode="lin" valueType="num">
                                      <p:cBhvr additive="base">
                                        <p:cTn id="5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8" grpId="0" animBg="1"/>
      <p:bldP spid="11"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FBB8-7DCF-D2D0-6DED-6C2B360C21EE}"/>
              </a:ext>
            </a:extLst>
          </p:cNvPr>
          <p:cNvSpPr>
            <a:spLocks noGrp="1"/>
          </p:cNvSpPr>
          <p:nvPr>
            <p:ph type="title"/>
          </p:nvPr>
        </p:nvSpPr>
        <p:spPr>
          <a:xfrm>
            <a:off x="2809240" y="0"/>
            <a:ext cx="6080760" cy="1331976"/>
          </a:xfrm>
        </p:spPr>
        <p:txBody>
          <a:bodyPr/>
          <a:lstStyle/>
          <a:p>
            <a:r>
              <a:rPr lang="en-CA" dirty="0"/>
              <a:t>THE  OBJECTIVES</a:t>
            </a:r>
          </a:p>
        </p:txBody>
      </p:sp>
      <p:sp>
        <p:nvSpPr>
          <p:cNvPr id="5" name="Slide Number Placeholder 4">
            <a:extLst>
              <a:ext uri="{FF2B5EF4-FFF2-40B4-BE49-F238E27FC236}">
                <a16:creationId xmlns:a16="http://schemas.microsoft.com/office/drawing/2014/main" id="{0F1F9A71-6BF8-2789-C0D1-210FD7BE072C}"/>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1026" name="Picture 2" descr="Nuctech Baggage Scanner, Model Name/Number: BS6040BI at best price in  Ahmedabad">
            <a:extLst>
              <a:ext uri="{FF2B5EF4-FFF2-40B4-BE49-F238E27FC236}">
                <a16:creationId xmlns:a16="http://schemas.microsoft.com/office/drawing/2014/main" id="{2227078F-12DE-A829-367B-69A5A54BC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112520"/>
            <a:ext cx="4236720" cy="2306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llphone Tower Icon With Emitting Pinging Transmission Waves Stock  Illustration - Download Image Now - iStock">
            <a:extLst>
              <a:ext uri="{FF2B5EF4-FFF2-40B4-BE49-F238E27FC236}">
                <a16:creationId xmlns:a16="http://schemas.microsoft.com/office/drawing/2014/main" id="{9B228BAF-CA7C-D1A7-AF2D-B942640E1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387" y="1143000"/>
            <a:ext cx="29146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87 Platform Screen Door Images, Stock Photos &amp; Vectors | Shutterstock">
            <a:extLst>
              <a:ext uri="{FF2B5EF4-FFF2-40B4-BE49-F238E27FC236}">
                <a16:creationId xmlns:a16="http://schemas.microsoft.com/office/drawing/2014/main" id="{DF70C4EA-6350-BF3F-BA61-4AE596711B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19"/>
          <a:stretch/>
        </p:blipFill>
        <p:spPr bwMode="auto">
          <a:xfrm>
            <a:off x="8274304" y="1112520"/>
            <a:ext cx="371475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uide To Punjabi Bagh Metro Station and Nearby Landmarks">
            <a:extLst>
              <a:ext uri="{FF2B5EF4-FFF2-40B4-BE49-F238E27FC236}">
                <a16:creationId xmlns:a16="http://schemas.microsoft.com/office/drawing/2014/main" id="{F1CCA51D-F3BA-D2F3-1226-3C41A8D920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 y="3850640"/>
            <a:ext cx="4399280" cy="2763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Ray Screening Machine - X Ray Baggage Scanner - Polimek">
            <a:extLst>
              <a:ext uri="{FF2B5EF4-FFF2-40B4-BE49-F238E27FC236}">
                <a16:creationId xmlns:a16="http://schemas.microsoft.com/office/drawing/2014/main" id="{4255546E-9D73-9F54-A75E-82C5770B3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3280" y="4138930"/>
            <a:ext cx="5689853" cy="266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31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Measures and technology implemented</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12" name="Content Placeholder 11" descr="A picture containing text&#10;&#10;Description automatically generated">
            <a:extLst>
              <a:ext uri="{FF2B5EF4-FFF2-40B4-BE49-F238E27FC236}">
                <a16:creationId xmlns:a16="http://schemas.microsoft.com/office/drawing/2014/main" id="{79166C55-D513-865F-77D8-10618EFFF736}"/>
              </a:ext>
            </a:extLst>
          </p:cNvPr>
          <p:cNvPicPr>
            <a:picLocks noGrp="1" noChangeAspect="1"/>
          </p:cNvPicPr>
          <p:nvPr>
            <p:ph sz="quarter" idx="17"/>
          </p:nvPr>
        </p:nvPicPr>
        <p:blipFill>
          <a:blip r:embed="rId2"/>
          <a:stretch>
            <a:fillRect/>
          </a:stretch>
        </p:blipFill>
        <p:spPr>
          <a:xfrm>
            <a:off x="5682205" y="1506631"/>
            <a:ext cx="6179595" cy="4557485"/>
          </a:xfrm>
          <a:prstGeom prst="rect">
            <a:avLst/>
          </a:prstGeom>
          <a:ln>
            <a:noFill/>
          </a:ln>
          <a:effectLst>
            <a:softEdge rad="112500"/>
          </a:effectLst>
        </p:spPr>
      </p:pic>
      <p:sp>
        <p:nvSpPr>
          <p:cNvPr id="3" name="Title 1">
            <a:extLst>
              <a:ext uri="{FF2B5EF4-FFF2-40B4-BE49-F238E27FC236}">
                <a16:creationId xmlns:a16="http://schemas.microsoft.com/office/drawing/2014/main" id="{72254FE0-E06C-49B7-E098-C67E183CB26C}"/>
              </a:ext>
            </a:extLst>
          </p:cNvPr>
          <p:cNvSpPr txBox="1">
            <a:spLocks/>
          </p:cNvSpPr>
          <p:nvPr/>
        </p:nvSpPr>
        <p:spPr>
          <a:xfrm>
            <a:off x="442687" y="1719716"/>
            <a:ext cx="3958771" cy="7767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endParaRPr lang="en-US" dirty="0"/>
          </a:p>
        </p:txBody>
      </p:sp>
      <p:sp>
        <p:nvSpPr>
          <p:cNvPr id="6" name="Rectangle 5">
            <a:extLst>
              <a:ext uri="{FF2B5EF4-FFF2-40B4-BE49-F238E27FC236}">
                <a16:creationId xmlns:a16="http://schemas.microsoft.com/office/drawing/2014/main" id="{A3DEBC78-24A9-6DB5-6133-55A488D2A999}"/>
              </a:ext>
            </a:extLst>
          </p:cNvPr>
          <p:cNvSpPr/>
          <p:nvPr/>
        </p:nvSpPr>
        <p:spPr>
          <a:xfrm>
            <a:off x="330200" y="2521516"/>
            <a:ext cx="6738257" cy="1815882"/>
          </a:xfrm>
          <a:prstGeom prst="rect">
            <a:avLst/>
          </a:prstGeom>
          <a:noFill/>
        </p:spPr>
        <p:txBody>
          <a:bodyPr wrap="square" lIns="91440" tIns="45720" rIns="91440" bIns="45720">
            <a:spAutoFit/>
          </a:bodyPr>
          <a:lstStyle/>
          <a:p>
            <a:pPr algn="ctr"/>
            <a:r>
              <a:rPr lang="en-US" sz="40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X-bis Scanner:</a:t>
            </a:r>
          </a:p>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It is designed for screening the passengers’ bags and belongings to detect and identify any potential weapons that may have been brought into the area and ensure the safety of all individuals.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7" name="Date Placeholder 9">
            <a:extLst>
              <a:ext uri="{FF2B5EF4-FFF2-40B4-BE49-F238E27FC236}">
                <a16:creationId xmlns:a16="http://schemas.microsoft.com/office/drawing/2014/main" id="{9B8923AD-DC8C-0BAC-0510-B6EFE4C20D23}"/>
              </a:ext>
            </a:extLst>
          </p:cNvPr>
          <p:cNvSpPr>
            <a:spLocks noGrp="1"/>
          </p:cNvSpPr>
          <p:nvPr>
            <p:ph type="dt" sz="half" idx="10"/>
          </p:nvPr>
        </p:nvSpPr>
        <p:spPr>
          <a:xfrm>
            <a:off x="838200" y="6356350"/>
            <a:ext cx="1371600" cy="365125"/>
          </a:xfrm>
        </p:spPr>
        <p:txBody>
          <a:bodyPr/>
          <a:lstStyle/>
          <a:p>
            <a:r>
              <a:rPr lang="en-US" dirty="0"/>
              <a:t>13 April 2023</a:t>
            </a:r>
          </a:p>
        </p:txBody>
      </p:sp>
      <p:sp>
        <p:nvSpPr>
          <p:cNvPr id="8" name="Footer Placeholder 4">
            <a:extLst>
              <a:ext uri="{FF2B5EF4-FFF2-40B4-BE49-F238E27FC236}">
                <a16:creationId xmlns:a16="http://schemas.microsoft.com/office/drawing/2014/main" id="{A18A66ED-FCA8-2A8D-B674-A0D9E06D9150}"/>
              </a:ext>
            </a:extLst>
          </p:cNvPr>
          <p:cNvSpPr>
            <a:spLocks noGrp="1"/>
          </p:cNvSpPr>
          <p:nvPr>
            <p:ph type="ftr" sz="quarter" idx="11"/>
          </p:nvPr>
        </p:nvSpPr>
        <p:spPr>
          <a:xfrm>
            <a:off x="3867912" y="6356350"/>
            <a:ext cx="2743200" cy="365125"/>
          </a:xfrm>
        </p:spPr>
        <p:txBody>
          <a:bodyPr/>
          <a:lstStyle/>
          <a:p>
            <a:r>
              <a:rPr lang="en-ZA" dirty="0"/>
              <a:t>Subway Security System</a:t>
            </a:r>
          </a:p>
        </p:txBody>
      </p:sp>
    </p:spTree>
    <p:extLst>
      <p:ext uri="{BB962C8B-B14F-4D97-AF65-F5344CB8AC3E}">
        <p14:creationId xmlns:p14="http://schemas.microsoft.com/office/powerpoint/2010/main" val="314017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6" presetClass="entr" presetSubtype="2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Measures and technology implemented</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7" name="Content Placeholder 6" descr="Diagram&#10;&#10;Description automatically generated">
            <a:extLst>
              <a:ext uri="{FF2B5EF4-FFF2-40B4-BE49-F238E27FC236}">
                <a16:creationId xmlns:a16="http://schemas.microsoft.com/office/drawing/2014/main" id="{7DE4B118-67B6-6269-5BA2-363F77005175}"/>
              </a:ext>
            </a:extLst>
          </p:cNvPr>
          <p:cNvPicPr>
            <a:picLocks noGrp="1" noChangeAspect="1"/>
          </p:cNvPicPr>
          <p:nvPr>
            <p:ph sz="quarter" idx="17"/>
          </p:nvPr>
        </p:nvPicPr>
        <p:blipFill>
          <a:blip r:embed="rId2"/>
          <a:stretch>
            <a:fillRect/>
          </a:stretch>
        </p:blipFill>
        <p:spPr>
          <a:xfrm>
            <a:off x="5865359" y="1690688"/>
            <a:ext cx="6039984" cy="4178966"/>
          </a:xfrm>
          <a:prstGeom prst="rect">
            <a:avLst/>
          </a:prstGeom>
          <a:ln>
            <a:noFill/>
          </a:ln>
          <a:effectLst>
            <a:softEdge rad="112500"/>
          </a:effectLst>
        </p:spPr>
      </p:pic>
      <p:sp>
        <p:nvSpPr>
          <p:cNvPr id="3" name="Rectangle 2">
            <a:extLst>
              <a:ext uri="{FF2B5EF4-FFF2-40B4-BE49-F238E27FC236}">
                <a16:creationId xmlns:a16="http://schemas.microsoft.com/office/drawing/2014/main" id="{7C9DAE5E-2870-C438-905F-44BD20FA30F7}"/>
              </a:ext>
            </a:extLst>
          </p:cNvPr>
          <p:cNvSpPr/>
          <p:nvPr/>
        </p:nvSpPr>
        <p:spPr>
          <a:xfrm>
            <a:off x="286657" y="2509532"/>
            <a:ext cx="5388429" cy="1815882"/>
          </a:xfrm>
          <a:prstGeom prst="rect">
            <a:avLst/>
          </a:prstGeom>
          <a:noFill/>
        </p:spPr>
        <p:txBody>
          <a:bodyPr wrap="square" lIns="91440" tIns="45720" rIns="91440" bIns="45720">
            <a:spAutoFit/>
          </a:bodyPr>
          <a:lstStyle/>
          <a:p>
            <a:pPr algn="ctr"/>
            <a:r>
              <a:rPr lang="en-US" sz="40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Network Boosters:</a:t>
            </a:r>
          </a:p>
          <a:p>
            <a:pPr algn="ctr"/>
            <a:r>
              <a:rPr lang="en-US" sz="1800" dirty="0">
                <a:effectLst/>
                <a:latin typeface="Arial" panose="020B0604020202020204" pitchFamily="34" charset="0"/>
                <a:ea typeface="Times New Roman" panose="02020603050405020304" pitchFamily="18" charset="0"/>
              </a:rPr>
              <a:t>It can greatly improve our ability to contact anyone, especially in the event of an emergency. This will ensure that we can get help quickly and reliably in times of need.</a:t>
            </a: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Date Placeholder 9">
            <a:extLst>
              <a:ext uri="{FF2B5EF4-FFF2-40B4-BE49-F238E27FC236}">
                <a16:creationId xmlns:a16="http://schemas.microsoft.com/office/drawing/2014/main" id="{A7F9527B-5DEB-0B8D-F90D-21AE442B240C}"/>
              </a:ext>
            </a:extLst>
          </p:cNvPr>
          <p:cNvSpPr>
            <a:spLocks noGrp="1"/>
          </p:cNvSpPr>
          <p:nvPr>
            <p:ph type="dt" sz="half" idx="10"/>
          </p:nvPr>
        </p:nvSpPr>
        <p:spPr>
          <a:xfrm>
            <a:off x="838200" y="6356350"/>
            <a:ext cx="1371600" cy="365125"/>
          </a:xfrm>
        </p:spPr>
        <p:txBody>
          <a:bodyPr/>
          <a:lstStyle/>
          <a:p>
            <a:r>
              <a:rPr lang="en-US" dirty="0"/>
              <a:t>13 April 2023</a:t>
            </a:r>
          </a:p>
        </p:txBody>
      </p:sp>
      <p:sp>
        <p:nvSpPr>
          <p:cNvPr id="8" name="Footer Placeholder 4">
            <a:extLst>
              <a:ext uri="{FF2B5EF4-FFF2-40B4-BE49-F238E27FC236}">
                <a16:creationId xmlns:a16="http://schemas.microsoft.com/office/drawing/2014/main" id="{F7FB6227-3F0E-A8C3-D4D0-9482903681C0}"/>
              </a:ext>
            </a:extLst>
          </p:cNvPr>
          <p:cNvSpPr>
            <a:spLocks noGrp="1"/>
          </p:cNvSpPr>
          <p:nvPr>
            <p:ph type="ftr" sz="quarter" idx="11"/>
          </p:nvPr>
        </p:nvSpPr>
        <p:spPr>
          <a:xfrm>
            <a:off x="3867912" y="6356350"/>
            <a:ext cx="2743200" cy="365125"/>
          </a:xfrm>
        </p:spPr>
        <p:txBody>
          <a:bodyPr/>
          <a:lstStyle/>
          <a:p>
            <a:r>
              <a:rPr lang="en-ZA" dirty="0"/>
              <a:t>Subway Security System</a:t>
            </a:r>
          </a:p>
        </p:txBody>
      </p:sp>
    </p:spTree>
    <p:extLst>
      <p:ext uri="{BB962C8B-B14F-4D97-AF65-F5344CB8AC3E}">
        <p14:creationId xmlns:p14="http://schemas.microsoft.com/office/powerpoint/2010/main" val="277074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10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Measures and technology implemented</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3" name="Rectangle 2">
            <a:extLst>
              <a:ext uri="{FF2B5EF4-FFF2-40B4-BE49-F238E27FC236}">
                <a16:creationId xmlns:a16="http://schemas.microsoft.com/office/drawing/2014/main" id="{100BC63F-601B-0BC8-E24A-53F4ADFFA1E3}"/>
              </a:ext>
            </a:extLst>
          </p:cNvPr>
          <p:cNvSpPr/>
          <p:nvPr/>
        </p:nvSpPr>
        <p:spPr>
          <a:xfrm>
            <a:off x="286657" y="1972498"/>
            <a:ext cx="6114143" cy="3385542"/>
          </a:xfrm>
          <a:prstGeom prst="rect">
            <a:avLst/>
          </a:prstGeom>
          <a:noFill/>
        </p:spPr>
        <p:txBody>
          <a:bodyPr wrap="square" lIns="91440" tIns="45720" rIns="91440" bIns="45720">
            <a:spAutoFit/>
          </a:bodyPr>
          <a:lstStyle/>
          <a:p>
            <a:pPr algn="ctr"/>
            <a:r>
              <a:rPr lang="en-US" sz="40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Platform Screen Doors:</a:t>
            </a:r>
          </a:p>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This will result in reducing the risk of violent crime, lowering labor costs by eliminating the need for conductors and security guards, and preventing litter build-up on the track or passengers from dropping litter onto the tracks, resulting in a safer and cleaner subway environment for both passengers and public servants.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p>
          <a:p>
            <a:pPr algn="ct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 name="Content Placeholder 9" descr="A train in a station">
            <a:extLst>
              <a:ext uri="{FF2B5EF4-FFF2-40B4-BE49-F238E27FC236}">
                <a16:creationId xmlns:a16="http://schemas.microsoft.com/office/drawing/2014/main" id="{66351974-E1A5-77A6-0953-10248D0B7696}"/>
              </a:ext>
            </a:extLst>
          </p:cNvPr>
          <p:cNvPicPr>
            <a:picLocks noGrp="1" noChangeAspect="1"/>
          </p:cNvPicPr>
          <p:nvPr>
            <p:ph sz="quarter" idx="17"/>
          </p:nvPr>
        </p:nvPicPr>
        <p:blipFill>
          <a:blip r:embed="rId2"/>
          <a:stretch>
            <a:fillRect/>
          </a:stretch>
        </p:blipFill>
        <p:spPr>
          <a:xfrm>
            <a:off x="6400800" y="1972498"/>
            <a:ext cx="5479194" cy="3385542"/>
          </a:xfrm>
          <a:prstGeom prst="rect">
            <a:avLst/>
          </a:prstGeom>
          <a:ln>
            <a:noFill/>
          </a:ln>
          <a:effectLst>
            <a:softEdge rad="112500"/>
          </a:effectLst>
        </p:spPr>
      </p:pic>
      <p:sp>
        <p:nvSpPr>
          <p:cNvPr id="6" name="Date Placeholder 9">
            <a:extLst>
              <a:ext uri="{FF2B5EF4-FFF2-40B4-BE49-F238E27FC236}">
                <a16:creationId xmlns:a16="http://schemas.microsoft.com/office/drawing/2014/main" id="{33928887-6833-016E-EC03-CA0EE9996B66}"/>
              </a:ext>
            </a:extLst>
          </p:cNvPr>
          <p:cNvSpPr>
            <a:spLocks noGrp="1"/>
          </p:cNvSpPr>
          <p:nvPr>
            <p:ph type="dt" sz="half" idx="10"/>
          </p:nvPr>
        </p:nvSpPr>
        <p:spPr>
          <a:xfrm>
            <a:off x="838200" y="6356350"/>
            <a:ext cx="1371600" cy="365125"/>
          </a:xfrm>
        </p:spPr>
        <p:txBody>
          <a:bodyPr/>
          <a:lstStyle/>
          <a:p>
            <a:r>
              <a:rPr lang="en-US" dirty="0"/>
              <a:t>13 April 2023</a:t>
            </a:r>
          </a:p>
        </p:txBody>
      </p:sp>
      <p:sp>
        <p:nvSpPr>
          <p:cNvPr id="7" name="Footer Placeholder 4">
            <a:extLst>
              <a:ext uri="{FF2B5EF4-FFF2-40B4-BE49-F238E27FC236}">
                <a16:creationId xmlns:a16="http://schemas.microsoft.com/office/drawing/2014/main" id="{665A90F6-04A3-757D-BDE8-1D9EDAE249A0}"/>
              </a:ext>
            </a:extLst>
          </p:cNvPr>
          <p:cNvSpPr>
            <a:spLocks noGrp="1"/>
          </p:cNvSpPr>
          <p:nvPr>
            <p:ph type="ftr" sz="quarter" idx="11"/>
          </p:nvPr>
        </p:nvSpPr>
        <p:spPr>
          <a:xfrm>
            <a:off x="3867912" y="6356350"/>
            <a:ext cx="2743200" cy="365125"/>
          </a:xfrm>
        </p:spPr>
        <p:txBody>
          <a:bodyPr/>
          <a:lstStyle/>
          <a:p>
            <a:r>
              <a:rPr lang="en-ZA" dirty="0"/>
              <a:t>Subway Security System</a:t>
            </a:r>
          </a:p>
        </p:txBody>
      </p:sp>
    </p:spTree>
    <p:extLst>
      <p:ext uri="{BB962C8B-B14F-4D97-AF65-F5344CB8AC3E}">
        <p14:creationId xmlns:p14="http://schemas.microsoft.com/office/powerpoint/2010/main" val="342458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Measures and technology implemented</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8" name="Content Placeholder 7" descr="A picture containing graphical user interface&#10;&#10;Description automatically generated">
            <a:extLst>
              <a:ext uri="{FF2B5EF4-FFF2-40B4-BE49-F238E27FC236}">
                <a16:creationId xmlns:a16="http://schemas.microsoft.com/office/drawing/2014/main" id="{E7119725-ABB3-45F9-B7DD-AD9D0DCCAE47}"/>
              </a:ext>
            </a:extLst>
          </p:cNvPr>
          <p:cNvPicPr>
            <a:picLocks noGrp="1" noChangeAspect="1"/>
          </p:cNvPicPr>
          <p:nvPr>
            <p:ph sz="quarter" idx="17"/>
          </p:nvPr>
        </p:nvPicPr>
        <p:blipFill>
          <a:blip r:embed="rId2"/>
          <a:stretch>
            <a:fillRect/>
          </a:stretch>
        </p:blipFill>
        <p:spPr>
          <a:xfrm>
            <a:off x="5921829" y="1690688"/>
            <a:ext cx="5600572" cy="4154259"/>
          </a:xfrm>
          <a:prstGeom prst="rect">
            <a:avLst/>
          </a:prstGeom>
          <a:ln>
            <a:noFill/>
          </a:ln>
          <a:effectLst>
            <a:softEdge rad="112500"/>
          </a:effectLst>
        </p:spPr>
      </p:pic>
      <p:sp>
        <p:nvSpPr>
          <p:cNvPr id="6" name="Rectangle 5">
            <a:extLst>
              <a:ext uri="{FF2B5EF4-FFF2-40B4-BE49-F238E27FC236}">
                <a16:creationId xmlns:a16="http://schemas.microsoft.com/office/drawing/2014/main" id="{CB427D4C-808C-B104-0A0A-BEC865CBE465}"/>
              </a:ext>
            </a:extLst>
          </p:cNvPr>
          <p:cNvSpPr/>
          <p:nvPr/>
        </p:nvSpPr>
        <p:spPr>
          <a:xfrm>
            <a:off x="212271" y="2460579"/>
            <a:ext cx="6738257" cy="1261884"/>
          </a:xfrm>
          <a:prstGeom prst="rect">
            <a:avLst/>
          </a:prstGeom>
          <a:noFill/>
        </p:spPr>
        <p:txBody>
          <a:bodyPr wrap="square" lIns="91440" tIns="45720" rIns="91440" bIns="45720">
            <a:spAutoFit/>
          </a:bodyPr>
          <a:lstStyle/>
          <a:p>
            <a:pPr algn="ctr"/>
            <a:r>
              <a:rPr lang="en-US" sz="40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Security Check:</a:t>
            </a:r>
          </a:p>
          <a:p>
            <a:pPr algn="ctr"/>
            <a:r>
              <a:rPr lang="en-US" sz="1800" dirty="0">
                <a:effectLst/>
                <a:latin typeface="Arial" panose="020B0604020202020204" pitchFamily="34" charset="0"/>
                <a:ea typeface="Times New Roman" panose="02020603050405020304" pitchFamily="18" charset="0"/>
              </a:rPr>
              <a:t>At the entry point of the subways, police personnel will check passengers manually.</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Date Placeholder 9">
            <a:extLst>
              <a:ext uri="{FF2B5EF4-FFF2-40B4-BE49-F238E27FC236}">
                <a16:creationId xmlns:a16="http://schemas.microsoft.com/office/drawing/2014/main" id="{0B685AFE-F7FD-9409-95CA-3961C03DDA7A}"/>
              </a:ext>
            </a:extLst>
          </p:cNvPr>
          <p:cNvSpPr>
            <a:spLocks noGrp="1"/>
          </p:cNvSpPr>
          <p:nvPr>
            <p:ph type="dt" sz="half" idx="10"/>
          </p:nvPr>
        </p:nvSpPr>
        <p:spPr>
          <a:xfrm>
            <a:off x="838200" y="6356350"/>
            <a:ext cx="1371600" cy="365125"/>
          </a:xfrm>
        </p:spPr>
        <p:txBody>
          <a:bodyPr/>
          <a:lstStyle/>
          <a:p>
            <a:r>
              <a:rPr lang="en-US" dirty="0"/>
              <a:t>13 April 2023</a:t>
            </a:r>
          </a:p>
        </p:txBody>
      </p:sp>
      <p:sp>
        <p:nvSpPr>
          <p:cNvPr id="7" name="Footer Placeholder 4">
            <a:extLst>
              <a:ext uri="{FF2B5EF4-FFF2-40B4-BE49-F238E27FC236}">
                <a16:creationId xmlns:a16="http://schemas.microsoft.com/office/drawing/2014/main" id="{13021169-04D4-06AF-486C-7D63A6F82F99}"/>
              </a:ext>
            </a:extLst>
          </p:cNvPr>
          <p:cNvSpPr>
            <a:spLocks noGrp="1"/>
          </p:cNvSpPr>
          <p:nvPr>
            <p:ph type="ftr" sz="quarter" idx="11"/>
          </p:nvPr>
        </p:nvSpPr>
        <p:spPr>
          <a:xfrm>
            <a:off x="3867912" y="6356350"/>
            <a:ext cx="2743200" cy="365125"/>
          </a:xfrm>
        </p:spPr>
        <p:txBody>
          <a:bodyPr/>
          <a:lstStyle/>
          <a:p>
            <a:r>
              <a:rPr lang="en-ZA" dirty="0"/>
              <a:t>Subway Security System</a:t>
            </a:r>
          </a:p>
        </p:txBody>
      </p:sp>
    </p:spTree>
    <p:extLst>
      <p:ext uri="{BB962C8B-B14F-4D97-AF65-F5344CB8AC3E}">
        <p14:creationId xmlns:p14="http://schemas.microsoft.com/office/powerpoint/2010/main" val="202363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33C6AF8-2A95-F7F3-B5F5-826799821B87}"/>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4" name="Rectangle 13">
            <a:extLst>
              <a:ext uri="{FF2B5EF4-FFF2-40B4-BE49-F238E27FC236}">
                <a16:creationId xmlns:a16="http://schemas.microsoft.com/office/drawing/2014/main" id="{10C05DC0-B2F8-0456-B2D8-2C35B9FF753A}"/>
              </a:ext>
            </a:extLst>
          </p:cNvPr>
          <p:cNvSpPr/>
          <p:nvPr/>
        </p:nvSpPr>
        <p:spPr>
          <a:xfrm>
            <a:off x="435791" y="1665250"/>
            <a:ext cx="5223329" cy="2985433"/>
          </a:xfrm>
          <a:prstGeom prst="rect">
            <a:avLst/>
          </a:prstGeom>
          <a:noFill/>
        </p:spPr>
        <p:txBody>
          <a:bodyPr wrap="square" lIns="91440" tIns="45720" rIns="91440" bIns="45720">
            <a:spAutoFit/>
          </a:bodyPr>
          <a:lstStyle/>
          <a:p>
            <a:pPr algn="ctr"/>
            <a:r>
              <a:rPr lang="en-US" sz="40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 Modification of Entry and Exit point</a:t>
            </a:r>
          </a:p>
          <a:p>
            <a:pPr algn="just"/>
            <a:r>
              <a:rPr lang="en-US" dirty="0">
                <a:latin typeface="Arial" panose="020B0604020202020204" pitchFamily="34" charset="0"/>
                <a:ea typeface="Times New Roman" panose="02020603050405020304" pitchFamily="18" charset="0"/>
              </a:rPr>
              <a:t>The entrance and exit area will be modified to be a safer environment, more efficient, and compatible in subways with the safety protocols of buses and streetcars with the required procedures, items, plans, and architecture layouts</a:t>
            </a:r>
          </a:p>
        </p:txBody>
      </p:sp>
      <p:pic>
        <p:nvPicPr>
          <p:cNvPr id="15" name="Picture 2" descr="A New Entrance to the City's Busiest Subway Station">
            <a:extLst>
              <a:ext uri="{FF2B5EF4-FFF2-40B4-BE49-F238E27FC236}">
                <a16:creationId xmlns:a16="http://schemas.microsoft.com/office/drawing/2014/main" id="{742B6550-F076-1E03-F21C-33DF956F6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769" y="668242"/>
            <a:ext cx="5933440" cy="49794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Date Placeholder 9">
            <a:extLst>
              <a:ext uri="{FF2B5EF4-FFF2-40B4-BE49-F238E27FC236}">
                <a16:creationId xmlns:a16="http://schemas.microsoft.com/office/drawing/2014/main" id="{09EFDB3F-CB5C-3ED1-C56E-E206EAAAA2C2}"/>
              </a:ext>
            </a:extLst>
          </p:cNvPr>
          <p:cNvSpPr>
            <a:spLocks noGrp="1"/>
          </p:cNvSpPr>
          <p:nvPr>
            <p:ph type="dt" sz="half" idx="10"/>
          </p:nvPr>
        </p:nvSpPr>
        <p:spPr>
          <a:xfrm>
            <a:off x="838200" y="6356350"/>
            <a:ext cx="1371600" cy="365125"/>
          </a:xfrm>
        </p:spPr>
        <p:txBody>
          <a:bodyPr/>
          <a:lstStyle/>
          <a:p>
            <a:r>
              <a:rPr lang="en-US" dirty="0"/>
              <a:t>13 April 2023</a:t>
            </a:r>
          </a:p>
        </p:txBody>
      </p:sp>
      <p:sp>
        <p:nvSpPr>
          <p:cNvPr id="17" name="Footer Placeholder 4">
            <a:extLst>
              <a:ext uri="{FF2B5EF4-FFF2-40B4-BE49-F238E27FC236}">
                <a16:creationId xmlns:a16="http://schemas.microsoft.com/office/drawing/2014/main" id="{9727DFBE-9A57-983F-6724-E3AE0E302C07}"/>
              </a:ext>
            </a:extLst>
          </p:cNvPr>
          <p:cNvSpPr>
            <a:spLocks noGrp="1"/>
          </p:cNvSpPr>
          <p:nvPr>
            <p:ph type="ftr" sz="quarter" idx="11"/>
          </p:nvPr>
        </p:nvSpPr>
        <p:spPr>
          <a:xfrm>
            <a:off x="3867912" y="6356350"/>
            <a:ext cx="2743200" cy="365125"/>
          </a:xfrm>
        </p:spPr>
        <p:txBody>
          <a:bodyPr/>
          <a:lstStyle/>
          <a:p>
            <a:r>
              <a:rPr lang="en-ZA" dirty="0"/>
              <a:t>Subway Security System</a:t>
            </a:r>
          </a:p>
        </p:txBody>
      </p:sp>
    </p:spTree>
    <p:extLst>
      <p:ext uri="{BB962C8B-B14F-4D97-AF65-F5344CB8AC3E}">
        <p14:creationId xmlns:p14="http://schemas.microsoft.com/office/powerpoint/2010/main" val="363548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ABB33A11113548B27BCB02926D71FD" ma:contentTypeVersion="2" ma:contentTypeDescription="Create a new document." ma:contentTypeScope="" ma:versionID="d77ba1f4694d1d84606f176be32c3af8">
  <xsd:schema xmlns:xsd="http://www.w3.org/2001/XMLSchema" xmlns:xs="http://www.w3.org/2001/XMLSchema" xmlns:p="http://schemas.microsoft.com/office/2006/metadata/properties" xmlns:ns3="eeaf0b92-45f2-4447-a654-3d56966b4ebc" targetNamespace="http://schemas.microsoft.com/office/2006/metadata/properties" ma:root="true" ma:fieldsID="3edfca6c8c406892b3011d962eba2607" ns3:_="">
    <xsd:import namespace="eeaf0b92-45f2-4447-a654-3d56966b4eb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af0b92-45f2-4447-a654-3d56966b4e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021D0AD6-2DD8-4DFE-B01F-7D38BC3534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af0b92-45f2-4447-a654-3d56966b4e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purl.org/dc/dcmitype/"/>
    <ds:schemaRef ds:uri="http://schemas.openxmlformats.org/package/2006/metadata/core-properties"/>
    <ds:schemaRef ds:uri="http://www.w3.org/XML/1998/namespace"/>
    <ds:schemaRef ds:uri="http://purl.org/dc/elements/1.1/"/>
    <ds:schemaRef ds:uri="http://purl.org/dc/terms/"/>
    <ds:schemaRef ds:uri="http://schemas.microsoft.com/office/2006/documentManagement/types"/>
    <ds:schemaRef ds:uri="eeaf0b92-45f2-4447-a654-3d56966b4ebc"/>
    <ds:schemaRef ds:uri="http://schemas.microsoft.com/office/infopath/2007/PartnerControl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{CC8E624B-4BB6-4379-8B8C-D8CFBF01AE3B}tf16411248_win32</Template>
  <TotalTime>1560</TotalTime>
  <Words>918</Words>
  <Application>Microsoft Office PowerPoint</Application>
  <PresentationFormat>Widescreen</PresentationFormat>
  <Paragraphs>96</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 Light</vt:lpstr>
      <vt:lpstr>Calibri</vt:lpstr>
      <vt:lpstr>Posterama</vt:lpstr>
      <vt:lpstr>Times New Roman</vt:lpstr>
      <vt:lpstr>Office Theme</vt:lpstr>
      <vt:lpstr>Subway Safety &amp; Security System</vt:lpstr>
      <vt:lpstr>Purpose Of the Project</vt:lpstr>
      <vt:lpstr>PROBLEMS</vt:lpstr>
      <vt:lpstr>THE  OBJECTIVES</vt:lpstr>
      <vt:lpstr>Measures and technology implemented</vt:lpstr>
      <vt:lpstr>Measures and technology implemented</vt:lpstr>
      <vt:lpstr>Measures and technology implemented</vt:lpstr>
      <vt:lpstr>Measures and technology implemented</vt:lpstr>
      <vt:lpstr>PowerPoint Presentation</vt:lpstr>
      <vt:lpstr>6.Proper awareness</vt:lpstr>
      <vt:lpstr>budgeting</vt:lpstr>
      <vt:lpstr>Benefits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Subway Security System</dc:title>
  <dc:creator>Mukul Mahajan</dc:creator>
  <cp:lastModifiedBy>Mukul Mahajan</cp:lastModifiedBy>
  <cp:revision>39</cp:revision>
  <dcterms:created xsi:type="dcterms:W3CDTF">2023-04-01T22:13:23Z</dcterms:created>
  <dcterms:modified xsi:type="dcterms:W3CDTF">2023-04-13T01:24:49Z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0x01010007ABB33A11113548B27BCB02926D71FD</vt:lpwstr>
  </property>
</Properties>
</file>